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sldIdLst>
    <p:sldId id="256" r:id="rId2"/>
    <p:sldId id="280" r:id="rId3"/>
    <p:sldId id="306" r:id="rId4"/>
    <p:sldId id="257" r:id="rId5"/>
    <p:sldId id="261" r:id="rId6"/>
    <p:sldId id="260" r:id="rId7"/>
    <p:sldId id="262" r:id="rId8"/>
    <p:sldId id="270" r:id="rId9"/>
    <p:sldId id="269" r:id="rId10"/>
    <p:sldId id="264" r:id="rId11"/>
    <p:sldId id="265" r:id="rId12"/>
    <p:sldId id="266" r:id="rId13"/>
    <p:sldId id="267" r:id="rId14"/>
    <p:sldId id="268" r:id="rId15"/>
    <p:sldId id="271" r:id="rId16"/>
    <p:sldId id="303" r:id="rId17"/>
    <p:sldId id="272" r:id="rId18"/>
    <p:sldId id="273" r:id="rId19"/>
    <p:sldId id="309" r:id="rId20"/>
    <p:sldId id="310" r:id="rId21"/>
    <p:sldId id="274" r:id="rId22"/>
    <p:sldId id="275" r:id="rId23"/>
    <p:sldId id="277" r:id="rId24"/>
    <p:sldId id="278" r:id="rId25"/>
    <p:sldId id="311" r:id="rId26"/>
    <p:sldId id="312" r:id="rId27"/>
    <p:sldId id="276" r:id="rId28"/>
    <p:sldId id="288" r:id="rId29"/>
    <p:sldId id="313" r:id="rId30"/>
    <p:sldId id="314" r:id="rId31"/>
    <p:sldId id="279" r:id="rId32"/>
    <p:sldId id="281" r:id="rId33"/>
    <p:sldId id="282" r:id="rId34"/>
    <p:sldId id="284" r:id="rId35"/>
    <p:sldId id="283" r:id="rId36"/>
    <p:sldId id="304" r:id="rId37"/>
    <p:sldId id="305" r:id="rId38"/>
    <p:sldId id="285" r:id="rId39"/>
    <p:sldId id="289" r:id="rId40"/>
    <p:sldId id="286" r:id="rId41"/>
    <p:sldId id="287" r:id="rId42"/>
    <p:sldId id="290" r:id="rId43"/>
    <p:sldId id="292" r:id="rId44"/>
    <p:sldId id="293" r:id="rId45"/>
    <p:sldId id="294" r:id="rId46"/>
    <p:sldId id="295" r:id="rId47"/>
    <p:sldId id="296" r:id="rId48"/>
    <p:sldId id="297" r:id="rId49"/>
    <p:sldId id="315" r:id="rId50"/>
    <p:sldId id="318" r:id="rId51"/>
    <p:sldId id="298" r:id="rId52"/>
    <p:sldId id="299" r:id="rId53"/>
    <p:sldId id="300" r:id="rId54"/>
    <p:sldId id="301" r:id="rId55"/>
    <p:sldId id="302" r:id="rId56"/>
  </p:sldIdLst>
  <p:sldSz cx="12192000" cy="6858000"/>
  <p:notesSz cx="6858000" cy="9144000"/>
  <p:defaultTextStyle>
    <a:defPPr>
      <a:defRPr lang="ar-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ar alqahtani" initials="ma" lastIdx="1" clrIdx="0">
    <p:extLst>
      <p:ext uri="{19B8F6BF-5375-455C-9EA6-DF929625EA0E}">
        <p15:presenceInfo xmlns:p15="http://schemas.microsoft.com/office/powerpoint/2012/main" userId="91dd13430bbfbd9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32" autoAdjust="0"/>
    <p:restoredTop sz="94660"/>
  </p:normalViewPr>
  <p:slideViewPr>
    <p:cSldViewPr snapToGrid="0">
      <p:cViewPr varScale="1">
        <p:scale>
          <a:sx n="61" d="100"/>
          <a:sy n="61" d="100"/>
        </p:scale>
        <p:origin x="108" y="2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S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7F20825B-2D6B-49AD-89CC-39232ACAAE57}" type="datetimeFigureOut">
              <a:rPr lang="ar-SA" smtClean="0"/>
              <a:t>03/03/1444</a:t>
            </a:fld>
            <a:endParaRPr lang="ar-S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r-S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S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4CC59F53-F23C-4D29-8C70-82139BFBC996}" type="slidenum">
              <a:rPr lang="ar-SA" smtClean="0"/>
              <a:t>‹#›</a:t>
            </a:fld>
            <a:endParaRPr lang="ar-SA"/>
          </a:p>
        </p:txBody>
      </p:sp>
    </p:spTree>
    <p:extLst>
      <p:ext uri="{BB962C8B-B14F-4D97-AF65-F5344CB8AC3E}">
        <p14:creationId xmlns:p14="http://schemas.microsoft.com/office/powerpoint/2010/main" val="3145698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E3A21-D837-44C1-9781-EBBAF2E595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SA"/>
          </a:p>
        </p:txBody>
      </p:sp>
      <p:sp>
        <p:nvSpPr>
          <p:cNvPr id="3" name="Subtitle 2">
            <a:extLst>
              <a:ext uri="{FF2B5EF4-FFF2-40B4-BE49-F238E27FC236}">
                <a16:creationId xmlns:a16="http://schemas.microsoft.com/office/drawing/2014/main" id="{4156FC56-88BC-446C-9D1A-1A3F51B711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SA"/>
          </a:p>
        </p:txBody>
      </p:sp>
      <p:sp>
        <p:nvSpPr>
          <p:cNvPr id="4" name="Date Placeholder 3">
            <a:extLst>
              <a:ext uri="{FF2B5EF4-FFF2-40B4-BE49-F238E27FC236}">
                <a16:creationId xmlns:a16="http://schemas.microsoft.com/office/drawing/2014/main" id="{C8A18B11-6000-47FB-ACAF-909EE40E9171}"/>
              </a:ext>
            </a:extLst>
          </p:cNvPr>
          <p:cNvSpPr>
            <a:spLocks noGrp="1"/>
          </p:cNvSpPr>
          <p:nvPr>
            <p:ph type="dt" sz="half" idx="10"/>
          </p:nvPr>
        </p:nvSpPr>
        <p:spPr/>
        <p:txBody>
          <a:bodyPr/>
          <a:lstStyle/>
          <a:p>
            <a:fld id="{A940674C-5F18-48E7-8C2B-257F409C8D9A}" type="uaqdatetime1">
              <a:rPr lang="ar-SA" smtClean="0"/>
              <a:t>02/03/1444</a:t>
            </a:fld>
            <a:endParaRPr lang="ar-SA"/>
          </a:p>
        </p:txBody>
      </p:sp>
      <p:sp>
        <p:nvSpPr>
          <p:cNvPr id="5" name="Footer Placeholder 4">
            <a:extLst>
              <a:ext uri="{FF2B5EF4-FFF2-40B4-BE49-F238E27FC236}">
                <a16:creationId xmlns:a16="http://schemas.microsoft.com/office/drawing/2014/main" id="{5761AC46-CAAF-413B-8AFA-13B7EE6752C9}"/>
              </a:ext>
            </a:extLst>
          </p:cNvPr>
          <p:cNvSpPr>
            <a:spLocks noGrp="1"/>
          </p:cNvSpPr>
          <p:nvPr>
            <p:ph type="ftr" sz="quarter" idx="11"/>
          </p:nvPr>
        </p:nvSpPr>
        <p:spPr/>
        <p:txBody>
          <a:bodyPr/>
          <a:lstStyle/>
          <a:p>
            <a:r>
              <a:rPr lang="en-US"/>
              <a:t>Dr. Sami S. AI-Wakeel </a:t>
            </a:r>
            <a:endParaRPr lang="ar-SA"/>
          </a:p>
        </p:txBody>
      </p:sp>
      <p:sp>
        <p:nvSpPr>
          <p:cNvPr id="6" name="Slide Number Placeholder 5">
            <a:extLst>
              <a:ext uri="{FF2B5EF4-FFF2-40B4-BE49-F238E27FC236}">
                <a16:creationId xmlns:a16="http://schemas.microsoft.com/office/drawing/2014/main" id="{BF7C933F-9FC1-47DA-86B6-3F8F9FA1D3B8}"/>
              </a:ext>
            </a:extLst>
          </p:cNvPr>
          <p:cNvSpPr>
            <a:spLocks noGrp="1"/>
          </p:cNvSpPr>
          <p:nvPr>
            <p:ph type="sldNum" sz="quarter" idx="12"/>
          </p:nvPr>
        </p:nvSpPr>
        <p:spPr/>
        <p:txBody>
          <a:bodyPr/>
          <a:lstStyle/>
          <a:p>
            <a:fld id="{86CEFE37-55A4-4B6D-8488-C95432E3146E}" type="slidenum">
              <a:rPr lang="ar-SA" smtClean="0"/>
              <a:t>‹#›</a:t>
            </a:fld>
            <a:endParaRPr lang="ar-SA"/>
          </a:p>
        </p:txBody>
      </p:sp>
    </p:spTree>
    <p:extLst>
      <p:ext uri="{BB962C8B-B14F-4D97-AF65-F5344CB8AC3E}">
        <p14:creationId xmlns:p14="http://schemas.microsoft.com/office/powerpoint/2010/main" val="1962644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5F196-A7C3-43CC-BB1C-638F7823BE45}"/>
              </a:ext>
            </a:extLst>
          </p:cNvPr>
          <p:cNvSpPr>
            <a:spLocks noGrp="1"/>
          </p:cNvSpPr>
          <p:nvPr>
            <p:ph type="title"/>
          </p:nvPr>
        </p:nvSpPr>
        <p:spPr/>
        <p:txBody>
          <a:bodyPr/>
          <a:lstStyle/>
          <a:p>
            <a:r>
              <a:rPr lang="en-US"/>
              <a:t>Click to edit Master title style</a:t>
            </a:r>
            <a:endParaRPr lang="ar-SA"/>
          </a:p>
        </p:txBody>
      </p:sp>
      <p:sp>
        <p:nvSpPr>
          <p:cNvPr id="3" name="Vertical Text Placeholder 2">
            <a:extLst>
              <a:ext uri="{FF2B5EF4-FFF2-40B4-BE49-F238E27FC236}">
                <a16:creationId xmlns:a16="http://schemas.microsoft.com/office/drawing/2014/main" id="{08AC7C95-A3B5-4E37-96F5-2FC07B87DE5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8AD63E23-C8E3-4FAE-8006-ED6FB298F8D8}"/>
              </a:ext>
            </a:extLst>
          </p:cNvPr>
          <p:cNvSpPr>
            <a:spLocks noGrp="1"/>
          </p:cNvSpPr>
          <p:nvPr>
            <p:ph type="dt" sz="half" idx="10"/>
          </p:nvPr>
        </p:nvSpPr>
        <p:spPr/>
        <p:txBody>
          <a:bodyPr/>
          <a:lstStyle/>
          <a:p>
            <a:fld id="{0D1A2AB8-65DF-4AB4-B900-BD1F5F1101A5}" type="uaqdatetime1">
              <a:rPr lang="ar-SA" smtClean="0"/>
              <a:t>02/03/1444</a:t>
            </a:fld>
            <a:endParaRPr lang="ar-SA"/>
          </a:p>
        </p:txBody>
      </p:sp>
      <p:sp>
        <p:nvSpPr>
          <p:cNvPr id="5" name="Footer Placeholder 4">
            <a:extLst>
              <a:ext uri="{FF2B5EF4-FFF2-40B4-BE49-F238E27FC236}">
                <a16:creationId xmlns:a16="http://schemas.microsoft.com/office/drawing/2014/main" id="{C8C258BD-827F-46A2-9794-F498CBE114C4}"/>
              </a:ext>
            </a:extLst>
          </p:cNvPr>
          <p:cNvSpPr>
            <a:spLocks noGrp="1"/>
          </p:cNvSpPr>
          <p:nvPr>
            <p:ph type="ftr" sz="quarter" idx="11"/>
          </p:nvPr>
        </p:nvSpPr>
        <p:spPr/>
        <p:txBody>
          <a:bodyPr/>
          <a:lstStyle/>
          <a:p>
            <a:r>
              <a:rPr lang="en-US"/>
              <a:t>Dr. Sami S. AI-Wakeel </a:t>
            </a:r>
            <a:endParaRPr lang="ar-SA"/>
          </a:p>
        </p:txBody>
      </p:sp>
      <p:sp>
        <p:nvSpPr>
          <p:cNvPr id="6" name="Slide Number Placeholder 5">
            <a:extLst>
              <a:ext uri="{FF2B5EF4-FFF2-40B4-BE49-F238E27FC236}">
                <a16:creationId xmlns:a16="http://schemas.microsoft.com/office/drawing/2014/main" id="{6E22989C-2638-4BEE-B4B1-42E122260931}"/>
              </a:ext>
            </a:extLst>
          </p:cNvPr>
          <p:cNvSpPr>
            <a:spLocks noGrp="1"/>
          </p:cNvSpPr>
          <p:nvPr>
            <p:ph type="sldNum" sz="quarter" idx="12"/>
          </p:nvPr>
        </p:nvSpPr>
        <p:spPr/>
        <p:txBody>
          <a:bodyPr/>
          <a:lstStyle/>
          <a:p>
            <a:fld id="{86CEFE37-55A4-4B6D-8488-C95432E3146E}" type="slidenum">
              <a:rPr lang="ar-SA" smtClean="0"/>
              <a:t>‹#›</a:t>
            </a:fld>
            <a:endParaRPr lang="ar-SA"/>
          </a:p>
        </p:txBody>
      </p:sp>
    </p:spTree>
    <p:extLst>
      <p:ext uri="{BB962C8B-B14F-4D97-AF65-F5344CB8AC3E}">
        <p14:creationId xmlns:p14="http://schemas.microsoft.com/office/powerpoint/2010/main" val="2881562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529EC5-D34B-4917-9736-4D215B0C89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SA"/>
          </a:p>
        </p:txBody>
      </p:sp>
      <p:sp>
        <p:nvSpPr>
          <p:cNvPr id="3" name="Vertical Text Placeholder 2">
            <a:extLst>
              <a:ext uri="{FF2B5EF4-FFF2-40B4-BE49-F238E27FC236}">
                <a16:creationId xmlns:a16="http://schemas.microsoft.com/office/drawing/2014/main" id="{55720DE0-51A9-47D3-811B-FD5D28AB49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EB942CE7-0F04-4BE5-BD5A-CB3B933EBF6D}"/>
              </a:ext>
            </a:extLst>
          </p:cNvPr>
          <p:cNvSpPr>
            <a:spLocks noGrp="1"/>
          </p:cNvSpPr>
          <p:nvPr>
            <p:ph type="dt" sz="half" idx="10"/>
          </p:nvPr>
        </p:nvSpPr>
        <p:spPr/>
        <p:txBody>
          <a:bodyPr/>
          <a:lstStyle/>
          <a:p>
            <a:fld id="{E34A57A2-B44B-4565-B57B-B1F346A0D129}" type="uaqdatetime1">
              <a:rPr lang="ar-SA" smtClean="0"/>
              <a:t>02/03/1444</a:t>
            </a:fld>
            <a:endParaRPr lang="ar-SA"/>
          </a:p>
        </p:txBody>
      </p:sp>
      <p:sp>
        <p:nvSpPr>
          <p:cNvPr id="5" name="Footer Placeholder 4">
            <a:extLst>
              <a:ext uri="{FF2B5EF4-FFF2-40B4-BE49-F238E27FC236}">
                <a16:creationId xmlns:a16="http://schemas.microsoft.com/office/drawing/2014/main" id="{6C0357DC-70A9-48FA-BACE-400B3F0AA4AB}"/>
              </a:ext>
            </a:extLst>
          </p:cNvPr>
          <p:cNvSpPr>
            <a:spLocks noGrp="1"/>
          </p:cNvSpPr>
          <p:nvPr>
            <p:ph type="ftr" sz="quarter" idx="11"/>
          </p:nvPr>
        </p:nvSpPr>
        <p:spPr/>
        <p:txBody>
          <a:bodyPr/>
          <a:lstStyle/>
          <a:p>
            <a:r>
              <a:rPr lang="en-US"/>
              <a:t>Dr. Sami S. AI-Wakeel </a:t>
            </a:r>
            <a:endParaRPr lang="ar-SA"/>
          </a:p>
        </p:txBody>
      </p:sp>
      <p:sp>
        <p:nvSpPr>
          <p:cNvPr id="6" name="Slide Number Placeholder 5">
            <a:extLst>
              <a:ext uri="{FF2B5EF4-FFF2-40B4-BE49-F238E27FC236}">
                <a16:creationId xmlns:a16="http://schemas.microsoft.com/office/drawing/2014/main" id="{195AE7B3-BAE6-45CC-AB6A-A24C227233CB}"/>
              </a:ext>
            </a:extLst>
          </p:cNvPr>
          <p:cNvSpPr>
            <a:spLocks noGrp="1"/>
          </p:cNvSpPr>
          <p:nvPr>
            <p:ph type="sldNum" sz="quarter" idx="12"/>
          </p:nvPr>
        </p:nvSpPr>
        <p:spPr/>
        <p:txBody>
          <a:bodyPr/>
          <a:lstStyle/>
          <a:p>
            <a:fld id="{86CEFE37-55A4-4B6D-8488-C95432E3146E}" type="slidenum">
              <a:rPr lang="ar-SA" smtClean="0"/>
              <a:t>‹#›</a:t>
            </a:fld>
            <a:endParaRPr lang="ar-SA"/>
          </a:p>
        </p:txBody>
      </p:sp>
    </p:spTree>
    <p:extLst>
      <p:ext uri="{BB962C8B-B14F-4D97-AF65-F5344CB8AC3E}">
        <p14:creationId xmlns:p14="http://schemas.microsoft.com/office/powerpoint/2010/main" val="3100937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C18DE-494C-431D-906F-FA7726615388}"/>
              </a:ext>
            </a:extLst>
          </p:cNvPr>
          <p:cNvSpPr>
            <a:spLocks noGrp="1"/>
          </p:cNvSpPr>
          <p:nvPr>
            <p:ph type="title"/>
          </p:nvPr>
        </p:nvSpPr>
        <p:spPr/>
        <p:txBody>
          <a:bodyPr/>
          <a:lstStyle/>
          <a:p>
            <a:r>
              <a:rPr lang="en-US"/>
              <a:t>Click to edit Master title style</a:t>
            </a:r>
            <a:endParaRPr lang="ar-SA"/>
          </a:p>
        </p:txBody>
      </p:sp>
      <p:sp>
        <p:nvSpPr>
          <p:cNvPr id="3" name="Content Placeholder 2">
            <a:extLst>
              <a:ext uri="{FF2B5EF4-FFF2-40B4-BE49-F238E27FC236}">
                <a16:creationId xmlns:a16="http://schemas.microsoft.com/office/drawing/2014/main" id="{9ACC304F-E29E-4992-8EAA-10B3B45473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FDF6620C-358D-41BE-80C7-284B4FDFF34A}"/>
              </a:ext>
            </a:extLst>
          </p:cNvPr>
          <p:cNvSpPr>
            <a:spLocks noGrp="1"/>
          </p:cNvSpPr>
          <p:nvPr>
            <p:ph type="dt" sz="half" idx="10"/>
          </p:nvPr>
        </p:nvSpPr>
        <p:spPr/>
        <p:txBody>
          <a:bodyPr/>
          <a:lstStyle/>
          <a:p>
            <a:fld id="{C52D1D6B-C6F4-4DA0-BD3A-7D84774DDA22}" type="uaqdatetime1">
              <a:rPr lang="ar-SA" smtClean="0"/>
              <a:t>02/03/1444</a:t>
            </a:fld>
            <a:endParaRPr lang="ar-SA"/>
          </a:p>
        </p:txBody>
      </p:sp>
      <p:sp>
        <p:nvSpPr>
          <p:cNvPr id="5" name="Footer Placeholder 4">
            <a:extLst>
              <a:ext uri="{FF2B5EF4-FFF2-40B4-BE49-F238E27FC236}">
                <a16:creationId xmlns:a16="http://schemas.microsoft.com/office/drawing/2014/main" id="{0E79E14A-E918-4A73-8059-12FCFE039B7D}"/>
              </a:ext>
            </a:extLst>
          </p:cNvPr>
          <p:cNvSpPr>
            <a:spLocks noGrp="1"/>
          </p:cNvSpPr>
          <p:nvPr>
            <p:ph type="ftr" sz="quarter" idx="11"/>
          </p:nvPr>
        </p:nvSpPr>
        <p:spPr/>
        <p:txBody>
          <a:bodyPr/>
          <a:lstStyle/>
          <a:p>
            <a:r>
              <a:rPr lang="en-US"/>
              <a:t>Dr. Sami S. AI-Wakeel </a:t>
            </a:r>
            <a:endParaRPr lang="ar-SA"/>
          </a:p>
        </p:txBody>
      </p:sp>
      <p:sp>
        <p:nvSpPr>
          <p:cNvPr id="6" name="Slide Number Placeholder 5">
            <a:extLst>
              <a:ext uri="{FF2B5EF4-FFF2-40B4-BE49-F238E27FC236}">
                <a16:creationId xmlns:a16="http://schemas.microsoft.com/office/drawing/2014/main" id="{A22D9926-CBED-4286-9262-DC6BD1552C13}"/>
              </a:ext>
            </a:extLst>
          </p:cNvPr>
          <p:cNvSpPr>
            <a:spLocks noGrp="1"/>
          </p:cNvSpPr>
          <p:nvPr>
            <p:ph type="sldNum" sz="quarter" idx="12"/>
          </p:nvPr>
        </p:nvSpPr>
        <p:spPr/>
        <p:txBody>
          <a:bodyPr/>
          <a:lstStyle/>
          <a:p>
            <a:fld id="{86CEFE37-55A4-4B6D-8488-C95432E3146E}" type="slidenum">
              <a:rPr lang="ar-SA" smtClean="0"/>
              <a:t>‹#›</a:t>
            </a:fld>
            <a:endParaRPr lang="ar-SA"/>
          </a:p>
        </p:txBody>
      </p:sp>
    </p:spTree>
    <p:extLst>
      <p:ext uri="{BB962C8B-B14F-4D97-AF65-F5344CB8AC3E}">
        <p14:creationId xmlns:p14="http://schemas.microsoft.com/office/powerpoint/2010/main" val="35757048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9E508-2C93-46AB-9324-7921393A69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SA"/>
          </a:p>
        </p:txBody>
      </p:sp>
      <p:sp>
        <p:nvSpPr>
          <p:cNvPr id="3" name="Text Placeholder 2">
            <a:extLst>
              <a:ext uri="{FF2B5EF4-FFF2-40B4-BE49-F238E27FC236}">
                <a16:creationId xmlns:a16="http://schemas.microsoft.com/office/drawing/2014/main" id="{66C04244-E482-4BB5-A3B7-E566AB06E6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43407B-C3FC-4EFE-93FF-DC3E153C31B1}"/>
              </a:ext>
            </a:extLst>
          </p:cNvPr>
          <p:cNvSpPr>
            <a:spLocks noGrp="1"/>
          </p:cNvSpPr>
          <p:nvPr>
            <p:ph type="dt" sz="half" idx="10"/>
          </p:nvPr>
        </p:nvSpPr>
        <p:spPr/>
        <p:txBody>
          <a:bodyPr/>
          <a:lstStyle/>
          <a:p>
            <a:fld id="{0A88C812-2279-490D-B8FE-ED473621421D}" type="uaqdatetime1">
              <a:rPr lang="ar-SA" smtClean="0"/>
              <a:t>02/03/1444</a:t>
            </a:fld>
            <a:endParaRPr lang="ar-SA"/>
          </a:p>
        </p:txBody>
      </p:sp>
      <p:sp>
        <p:nvSpPr>
          <p:cNvPr id="5" name="Footer Placeholder 4">
            <a:extLst>
              <a:ext uri="{FF2B5EF4-FFF2-40B4-BE49-F238E27FC236}">
                <a16:creationId xmlns:a16="http://schemas.microsoft.com/office/drawing/2014/main" id="{0885A2F6-197F-45F0-893C-C9C3FEE2EA5B}"/>
              </a:ext>
            </a:extLst>
          </p:cNvPr>
          <p:cNvSpPr>
            <a:spLocks noGrp="1"/>
          </p:cNvSpPr>
          <p:nvPr>
            <p:ph type="ftr" sz="quarter" idx="11"/>
          </p:nvPr>
        </p:nvSpPr>
        <p:spPr/>
        <p:txBody>
          <a:bodyPr/>
          <a:lstStyle/>
          <a:p>
            <a:r>
              <a:rPr lang="en-US"/>
              <a:t>Dr. Sami S. AI-Wakeel </a:t>
            </a:r>
            <a:endParaRPr lang="ar-SA"/>
          </a:p>
        </p:txBody>
      </p:sp>
      <p:sp>
        <p:nvSpPr>
          <p:cNvPr id="6" name="Slide Number Placeholder 5">
            <a:extLst>
              <a:ext uri="{FF2B5EF4-FFF2-40B4-BE49-F238E27FC236}">
                <a16:creationId xmlns:a16="http://schemas.microsoft.com/office/drawing/2014/main" id="{B39F7750-A130-48F6-B335-D92064560370}"/>
              </a:ext>
            </a:extLst>
          </p:cNvPr>
          <p:cNvSpPr>
            <a:spLocks noGrp="1"/>
          </p:cNvSpPr>
          <p:nvPr>
            <p:ph type="sldNum" sz="quarter" idx="12"/>
          </p:nvPr>
        </p:nvSpPr>
        <p:spPr/>
        <p:txBody>
          <a:bodyPr/>
          <a:lstStyle/>
          <a:p>
            <a:fld id="{86CEFE37-55A4-4B6D-8488-C95432E3146E}" type="slidenum">
              <a:rPr lang="ar-SA" smtClean="0"/>
              <a:t>‹#›</a:t>
            </a:fld>
            <a:endParaRPr lang="ar-SA"/>
          </a:p>
        </p:txBody>
      </p:sp>
    </p:spTree>
    <p:extLst>
      <p:ext uri="{BB962C8B-B14F-4D97-AF65-F5344CB8AC3E}">
        <p14:creationId xmlns:p14="http://schemas.microsoft.com/office/powerpoint/2010/main" val="18529431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39727-60D7-4A92-9084-67ECCD7A103D}"/>
              </a:ext>
            </a:extLst>
          </p:cNvPr>
          <p:cNvSpPr>
            <a:spLocks noGrp="1"/>
          </p:cNvSpPr>
          <p:nvPr>
            <p:ph type="title"/>
          </p:nvPr>
        </p:nvSpPr>
        <p:spPr/>
        <p:txBody>
          <a:bodyPr/>
          <a:lstStyle/>
          <a:p>
            <a:r>
              <a:rPr lang="en-US"/>
              <a:t>Click to edit Master title style</a:t>
            </a:r>
            <a:endParaRPr lang="ar-SA"/>
          </a:p>
        </p:txBody>
      </p:sp>
      <p:sp>
        <p:nvSpPr>
          <p:cNvPr id="3" name="Content Placeholder 2">
            <a:extLst>
              <a:ext uri="{FF2B5EF4-FFF2-40B4-BE49-F238E27FC236}">
                <a16:creationId xmlns:a16="http://schemas.microsoft.com/office/drawing/2014/main" id="{327F4EE6-C4B9-4947-84C3-E17C8E3A901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Content Placeholder 3">
            <a:extLst>
              <a:ext uri="{FF2B5EF4-FFF2-40B4-BE49-F238E27FC236}">
                <a16:creationId xmlns:a16="http://schemas.microsoft.com/office/drawing/2014/main" id="{CF221B38-6CFC-4482-BD95-C678E868388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5" name="Date Placeholder 4">
            <a:extLst>
              <a:ext uri="{FF2B5EF4-FFF2-40B4-BE49-F238E27FC236}">
                <a16:creationId xmlns:a16="http://schemas.microsoft.com/office/drawing/2014/main" id="{20B27901-661D-4FC5-BE5C-54C86F369A24}"/>
              </a:ext>
            </a:extLst>
          </p:cNvPr>
          <p:cNvSpPr>
            <a:spLocks noGrp="1"/>
          </p:cNvSpPr>
          <p:nvPr>
            <p:ph type="dt" sz="half" idx="10"/>
          </p:nvPr>
        </p:nvSpPr>
        <p:spPr/>
        <p:txBody>
          <a:bodyPr/>
          <a:lstStyle/>
          <a:p>
            <a:fld id="{84975206-A11C-4385-A3A2-CAB559CE8FD2}" type="uaqdatetime1">
              <a:rPr lang="ar-SA" smtClean="0"/>
              <a:t>02/03/1444</a:t>
            </a:fld>
            <a:endParaRPr lang="ar-SA"/>
          </a:p>
        </p:txBody>
      </p:sp>
      <p:sp>
        <p:nvSpPr>
          <p:cNvPr id="6" name="Footer Placeholder 5">
            <a:extLst>
              <a:ext uri="{FF2B5EF4-FFF2-40B4-BE49-F238E27FC236}">
                <a16:creationId xmlns:a16="http://schemas.microsoft.com/office/drawing/2014/main" id="{507E208B-325D-4562-99C7-0375F07BC297}"/>
              </a:ext>
            </a:extLst>
          </p:cNvPr>
          <p:cNvSpPr>
            <a:spLocks noGrp="1"/>
          </p:cNvSpPr>
          <p:nvPr>
            <p:ph type="ftr" sz="quarter" idx="11"/>
          </p:nvPr>
        </p:nvSpPr>
        <p:spPr/>
        <p:txBody>
          <a:bodyPr/>
          <a:lstStyle/>
          <a:p>
            <a:r>
              <a:rPr lang="en-US"/>
              <a:t>Dr. Sami S. AI-Wakeel </a:t>
            </a:r>
            <a:endParaRPr lang="ar-SA"/>
          </a:p>
        </p:txBody>
      </p:sp>
      <p:sp>
        <p:nvSpPr>
          <p:cNvPr id="7" name="Slide Number Placeholder 6">
            <a:extLst>
              <a:ext uri="{FF2B5EF4-FFF2-40B4-BE49-F238E27FC236}">
                <a16:creationId xmlns:a16="http://schemas.microsoft.com/office/drawing/2014/main" id="{D814D68C-2734-42F8-8AF9-2682BBEAC310}"/>
              </a:ext>
            </a:extLst>
          </p:cNvPr>
          <p:cNvSpPr>
            <a:spLocks noGrp="1"/>
          </p:cNvSpPr>
          <p:nvPr>
            <p:ph type="sldNum" sz="quarter" idx="12"/>
          </p:nvPr>
        </p:nvSpPr>
        <p:spPr/>
        <p:txBody>
          <a:bodyPr/>
          <a:lstStyle/>
          <a:p>
            <a:fld id="{86CEFE37-55A4-4B6D-8488-C95432E3146E}" type="slidenum">
              <a:rPr lang="ar-SA" smtClean="0"/>
              <a:t>‹#›</a:t>
            </a:fld>
            <a:endParaRPr lang="ar-SA"/>
          </a:p>
        </p:txBody>
      </p:sp>
    </p:spTree>
    <p:extLst>
      <p:ext uri="{BB962C8B-B14F-4D97-AF65-F5344CB8AC3E}">
        <p14:creationId xmlns:p14="http://schemas.microsoft.com/office/powerpoint/2010/main" val="1371606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DAE56-EF77-4363-BDD5-99E4CCE6F409}"/>
              </a:ext>
            </a:extLst>
          </p:cNvPr>
          <p:cNvSpPr>
            <a:spLocks noGrp="1"/>
          </p:cNvSpPr>
          <p:nvPr>
            <p:ph type="title"/>
          </p:nvPr>
        </p:nvSpPr>
        <p:spPr>
          <a:xfrm>
            <a:off x="839788" y="365125"/>
            <a:ext cx="10515600" cy="1325563"/>
          </a:xfrm>
        </p:spPr>
        <p:txBody>
          <a:bodyPr/>
          <a:lstStyle/>
          <a:p>
            <a:r>
              <a:rPr lang="en-US"/>
              <a:t>Click to edit Master title style</a:t>
            </a:r>
            <a:endParaRPr lang="ar-SA"/>
          </a:p>
        </p:txBody>
      </p:sp>
      <p:sp>
        <p:nvSpPr>
          <p:cNvPr id="3" name="Text Placeholder 2">
            <a:extLst>
              <a:ext uri="{FF2B5EF4-FFF2-40B4-BE49-F238E27FC236}">
                <a16:creationId xmlns:a16="http://schemas.microsoft.com/office/drawing/2014/main" id="{98247AFA-BFDD-476B-8534-F3960636FA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E7032E-89E7-4114-AF23-2E1939F2A8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5" name="Text Placeholder 4">
            <a:extLst>
              <a:ext uri="{FF2B5EF4-FFF2-40B4-BE49-F238E27FC236}">
                <a16:creationId xmlns:a16="http://schemas.microsoft.com/office/drawing/2014/main" id="{A180ADEE-5542-40CF-B342-9E67B70B36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218E41-0B86-4C20-8C8A-F41A6090D0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7" name="Date Placeholder 6">
            <a:extLst>
              <a:ext uri="{FF2B5EF4-FFF2-40B4-BE49-F238E27FC236}">
                <a16:creationId xmlns:a16="http://schemas.microsoft.com/office/drawing/2014/main" id="{EB4A0628-EBA3-4A65-84E7-CA947D65D46B}"/>
              </a:ext>
            </a:extLst>
          </p:cNvPr>
          <p:cNvSpPr>
            <a:spLocks noGrp="1"/>
          </p:cNvSpPr>
          <p:nvPr>
            <p:ph type="dt" sz="half" idx="10"/>
          </p:nvPr>
        </p:nvSpPr>
        <p:spPr/>
        <p:txBody>
          <a:bodyPr/>
          <a:lstStyle/>
          <a:p>
            <a:fld id="{BCD7A562-F96F-4970-9826-545F8FD7C545}" type="uaqdatetime1">
              <a:rPr lang="ar-SA" smtClean="0"/>
              <a:t>02/03/1444</a:t>
            </a:fld>
            <a:endParaRPr lang="ar-SA"/>
          </a:p>
        </p:txBody>
      </p:sp>
      <p:sp>
        <p:nvSpPr>
          <p:cNvPr id="8" name="Footer Placeholder 7">
            <a:extLst>
              <a:ext uri="{FF2B5EF4-FFF2-40B4-BE49-F238E27FC236}">
                <a16:creationId xmlns:a16="http://schemas.microsoft.com/office/drawing/2014/main" id="{5902F31E-DAFC-4C9F-B238-AFCD96FD9517}"/>
              </a:ext>
            </a:extLst>
          </p:cNvPr>
          <p:cNvSpPr>
            <a:spLocks noGrp="1"/>
          </p:cNvSpPr>
          <p:nvPr>
            <p:ph type="ftr" sz="quarter" idx="11"/>
          </p:nvPr>
        </p:nvSpPr>
        <p:spPr/>
        <p:txBody>
          <a:bodyPr/>
          <a:lstStyle/>
          <a:p>
            <a:r>
              <a:rPr lang="en-US"/>
              <a:t>Dr. Sami S. AI-Wakeel </a:t>
            </a:r>
            <a:endParaRPr lang="ar-SA"/>
          </a:p>
        </p:txBody>
      </p:sp>
      <p:sp>
        <p:nvSpPr>
          <p:cNvPr id="9" name="Slide Number Placeholder 8">
            <a:extLst>
              <a:ext uri="{FF2B5EF4-FFF2-40B4-BE49-F238E27FC236}">
                <a16:creationId xmlns:a16="http://schemas.microsoft.com/office/drawing/2014/main" id="{BA821C31-D6FE-4422-A8BA-45378528336D}"/>
              </a:ext>
            </a:extLst>
          </p:cNvPr>
          <p:cNvSpPr>
            <a:spLocks noGrp="1"/>
          </p:cNvSpPr>
          <p:nvPr>
            <p:ph type="sldNum" sz="quarter" idx="12"/>
          </p:nvPr>
        </p:nvSpPr>
        <p:spPr/>
        <p:txBody>
          <a:bodyPr/>
          <a:lstStyle/>
          <a:p>
            <a:fld id="{86CEFE37-55A4-4B6D-8488-C95432E3146E}" type="slidenum">
              <a:rPr lang="ar-SA" smtClean="0"/>
              <a:t>‹#›</a:t>
            </a:fld>
            <a:endParaRPr lang="ar-SA"/>
          </a:p>
        </p:txBody>
      </p:sp>
    </p:spTree>
    <p:extLst>
      <p:ext uri="{BB962C8B-B14F-4D97-AF65-F5344CB8AC3E}">
        <p14:creationId xmlns:p14="http://schemas.microsoft.com/office/powerpoint/2010/main" val="17898291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D9CCF-502E-4776-8D68-1CF205CBDB0E}"/>
              </a:ext>
            </a:extLst>
          </p:cNvPr>
          <p:cNvSpPr>
            <a:spLocks noGrp="1"/>
          </p:cNvSpPr>
          <p:nvPr>
            <p:ph type="title"/>
          </p:nvPr>
        </p:nvSpPr>
        <p:spPr/>
        <p:txBody>
          <a:bodyPr/>
          <a:lstStyle/>
          <a:p>
            <a:r>
              <a:rPr lang="en-US"/>
              <a:t>Click to edit Master title style</a:t>
            </a:r>
            <a:endParaRPr lang="ar-SA"/>
          </a:p>
        </p:txBody>
      </p:sp>
      <p:sp>
        <p:nvSpPr>
          <p:cNvPr id="3" name="Date Placeholder 2">
            <a:extLst>
              <a:ext uri="{FF2B5EF4-FFF2-40B4-BE49-F238E27FC236}">
                <a16:creationId xmlns:a16="http://schemas.microsoft.com/office/drawing/2014/main" id="{D7A47C55-A510-4CE1-A664-9854C3AC1133}"/>
              </a:ext>
            </a:extLst>
          </p:cNvPr>
          <p:cNvSpPr>
            <a:spLocks noGrp="1"/>
          </p:cNvSpPr>
          <p:nvPr>
            <p:ph type="dt" sz="half" idx="10"/>
          </p:nvPr>
        </p:nvSpPr>
        <p:spPr/>
        <p:txBody>
          <a:bodyPr/>
          <a:lstStyle/>
          <a:p>
            <a:fld id="{A7D1DF26-13F5-4EA6-8AE4-393B39BBB2A2}" type="uaqdatetime1">
              <a:rPr lang="ar-SA" smtClean="0"/>
              <a:t>02/03/1444</a:t>
            </a:fld>
            <a:endParaRPr lang="ar-SA"/>
          </a:p>
        </p:txBody>
      </p:sp>
      <p:sp>
        <p:nvSpPr>
          <p:cNvPr id="4" name="Footer Placeholder 3">
            <a:extLst>
              <a:ext uri="{FF2B5EF4-FFF2-40B4-BE49-F238E27FC236}">
                <a16:creationId xmlns:a16="http://schemas.microsoft.com/office/drawing/2014/main" id="{190938F0-917B-4FF4-9941-557DC79CD995}"/>
              </a:ext>
            </a:extLst>
          </p:cNvPr>
          <p:cNvSpPr>
            <a:spLocks noGrp="1"/>
          </p:cNvSpPr>
          <p:nvPr>
            <p:ph type="ftr" sz="quarter" idx="11"/>
          </p:nvPr>
        </p:nvSpPr>
        <p:spPr/>
        <p:txBody>
          <a:bodyPr/>
          <a:lstStyle/>
          <a:p>
            <a:r>
              <a:rPr lang="en-US"/>
              <a:t>Dr. Sami S. AI-Wakeel </a:t>
            </a:r>
            <a:endParaRPr lang="ar-SA"/>
          </a:p>
        </p:txBody>
      </p:sp>
      <p:sp>
        <p:nvSpPr>
          <p:cNvPr id="5" name="Slide Number Placeholder 4">
            <a:extLst>
              <a:ext uri="{FF2B5EF4-FFF2-40B4-BE49-F238E27FC236}">
                <a16:creationId xmlns:a16="http://schemas.microsoft.com/office/drawing/2014/main" id="{FCE4F3D1-766C-4F6D-8B5D-42619968B08E}"/>
              </a:ext>
            </a:extLst>
          </p:cNvPr>
          <p:cNvSpPr>
            <a:spLocks noGrp="1"/>
          </p:cNvSpPr>
          <p:nvPr>
            <p:ph type="sldNum" sz="quarter" idx="12"/>
          </p:nvPr>
        </p:nvSpPr>
        <p:spPr/>
        <p:txBody>
          <a:bodyPr/>
          <a:lstStyle/>
          <a:p>
            <a:fld id="{86CEFE37-55A4-4B6D-8488-C95432E3146E}" type="slidenum">
              <a:rPr lang="ar-SA" smtClean="0"/>
              <a:t>‹#›</a:t>
            </a:fld>
            <a:endParaRPr lang="ar-SA"/>
          </a:p>
        </p:txBody>
      </p:sp>
    </p:spTree>
    <p:extLst>
      <p:ext uri="{BB962C8B-B14F-4D97-AF65-F5344CB8AC3E}">
        <p14:creationId xmlns:p14="http://schemas.microsoft.com/office/powerpoint/2010/main" val="38294335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F3B921-E426-4400-8AA5-707A366FF8E8}"/>
              </a:ext>
            </a:extLst>
          </p:cNvPr>
          <p:cNvSpPr>
            <a:spLocks noGrp="1"/>
          </p:cNvSpPr>
          <p:nvPr>
            <p:ph type="dt" sz="half" idx="10"/>
          </p:nvPr>
        </p:nvSpPr>
        <p:spPr/>
        <p:txBody>
          <a:bodyPr/>
          <a:lstStyle/>
          <a:p>
            <a:fld id="{7A66952B-A263-4A82-A084-3269B6B3217F}" type="uaqdatetime1">
              <a:rPr lang="ar-SA" smtClean="0"/>
              <a:t>02/03/1444</a:t>
            </a:fld>
            <a:endParaRPr lang="ar-SA"/>
          </a:p>
        </p:txBody>
      </p:sp>
      <p:sp>
        <p:nvSpPr>
          <p:cNvPr id="3" name="Footer Placeholder 2">
            <a:extLst>
              <a:ext uri="{FF2B5EF4-FFF2-40B4-BE49-F238E27FC236}">
                <a16:creationId xmlns:a16="http://schemas.microsoft.com/office/drawing/2014/main" id="{99F34EF5-E732-4530-8A3C-44D57EB9A377}"/>
              </a:ext>
            </a:extLst>
          </p:cNvPr>
          <p:cNvSpPr>
            <a:spLocks noGrp="1"/>
          </p:cNvSpPr>
          <p:nvPr>
            <p:ph type="ftr" sz="quarter" idx="11"/>
          </p:nvPr>
        </p:nvSpPr>
        <p:spPr/>
        <p:txBody>
          <a:bodyPr/>
          <a:lstStyle/>
          <a:p>
            <a:r>
              <a:rPr lang="en-US"/>
              <a:t>Dr. Sami S. AI-Wakeel </a:t>
            </a:r>
            <a:endParaRPr lang="ar-SA"/>
          </a:p>
        </p:txBody>
      </p:sp>
      <p:sp>
        <p:nvSpPr>
          <p:cNvPr id="4" name="Slide Number Placeholder 3">
            <a:extLst>
              <a:ext uri="{FF2B5EF4-FFF2-40B4-BE49-F238E27FC236}">
                <a16:creationId xmlns:a16="http://schemas.microsoft.com/office/drawing/2014/main" id="{79196C5A-41C4-4810-B261-2D4C9ECD1B58}"/>
              </a:ext>
            </a:extLst>
          </p:cNvPr>
          <p:cNvSpPr>
            <a:spLocks noGrp="1"/>
          </p:cNvSpPr>
          <p:nvPr>
            <p:ph type="sldNum" sz="quarter" idx="12"/>
          </p:nvPr>
        </p:nvSpPr>
        <p:spPr/>
        <p:txBody>
          <a:bodyPr/>
          <a:lstStyle/>
          <a:p>
            <a:fld id="{86CEFE37-55A4-4B6D-8488-C95432E3146E}" type="slidenum">
              <a:rPr lang="ar-SA" smtClean="0"/>
              <a:t>‹#›</a:t>
            </a:fld>
            <a:endParaRPr lang="ar-SA"/>
          </a:p>
        </p:txBody>
      </p:sp>
    </p:spTree>
    <p:extLst>
      <p:ext uri="{BB962C8B-B14F-4D97-AF65-F5344CB8AC3E}">
        <p14:creationId xmlns:p14="http://schemas.microsoft.com/office/powerpoint/2010/main" val="495492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886EA-A8A7-4E43-BFD5-6D25FF97FC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SA"/>
          </a:p>
        </p:txBody>
      </p:sp>
      <p:sp>
        <p:nvSpPr>
          <p:cNvPr id="3" name="Content Placeholder 2">
            <a:extLst>
              <a:ext uri="{FF2B5EF4-FFF2-40B4-BE49-F238E27FC236}">
                <a16:creationId xmlns:a16="http://schemas.microsoft.com/office/drawing/2014/main" id="{D1421C44-1B72-4EF4-BE86-434F23772E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Text Placeholder 3">
            <a:extLst>
              <a:ext uri="{FF2B5EF4-FFF2-40B4-BE49-F238E27FC236}">
                <a16:creationId xmlns:a16="http://schemas.microsoft.com/office/drawing/2014/main" id="{F5678B9A-8FEA-4875-916B-CA97072DD3F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D2FF7D-18C3-40AC-8829-7655C6AA3136}"/>
              </a:ext>
            </a:extLst>
          </p:cNvPr>
          <p:cNvSpPr>
            <a:spLocks noGrp="1"/>
          </p:cNvSpPr>
          <p:nvPr>
            <p:ph type="dt" sz="half" idx="10"/>
          </p:nvPr>
        </p:nvSpPr>
        <p:spPr/>
        <p:txBody>
          <a:bodyPr/>
          <a:lstStyle/>
          <a:p>
            <a:fld id="{A42F53D3-5385-4B27-BE91-717CBD9EB761}" type="uaqdatetime1">
              <a:rPr lang="ar-SA" smtClean="0"/>
              <a:t>02/03/1444</a:t>
            </a:fld>
            <a:endParaRPr lang="ar-SA"/>
          </a:p>
        </p:txBody>
      </p:sp>
      <p:sp>
        <p:nvSpPr>
          <p:cNvPr id="6" name="Footer Placeholder 5">
            <a:extLst>
              <a:ext uri="{FF2B5EF4-FFF2-40B4-BE49-F238E27FC236}">
                <a16:creationId xmlns:a16="http://schemas.microsoft.com/office/drawing/2014/main" id="{620EE58F-8DCB-4F74-A790-7854B9C99303}"/>
              </a:ext>
            </a:extLst>
          </p:cNvPr>
          <p:cNvSpPr>
            <a:spLocks noGrp="1"/>
          </p:cNvSpPr>
          <p:nvPr>
            <p:ph type="ftr" sz="quarter" idx="11"/>
          </p:nvPr>
        </p:nvSpPr>
        <p:spPr/>
        <p:txBody>
          <a:bodyPr/>
          <a:lstStyle/>
          <a:p>
            <a:r>
              <a:rPr lang="en-US"/>
              <a:t>Dr. Sami S. AI-Wakeel </a:t>
            </a:r>
            <a:endParaRPr lang="ar-SA"/>
          </a:p>
        </p:txBody>
      </p:sp>
      <p:sp>
        <p:nvSpPr>
          <p:cNvPr id="7" name="Slide Number Placeholder 6">
            <a:extLst>
              <a:ext uri="{FF2B5EF4-FFF2-40B4-BE49-F238E27FC236}">
                <a16:creationId xmlns:a16="http://schemas.microsoft.com/office/drawing/2014/main" id="{4AC6DA2D-565F-44F7-8DE2-5E916D992D78}"/>
              </a:ext>
            </a:extLst>
          </p:cNvPr>
          <p:cNvSpPr>
            <a:spLocks noGrp="1"/>
          </p:cNvSpPr>
          <p:nvPr>
            <p:ph type="sldNum" sz="quarter" idx="12"/>
          </p:nvPr>
        </p:nvSpPr>
        <p:spPr/>
        <p:txBody>
          <a:bodyPr/>
          <a:lstStyle/>
          <a:p>
            <a:fld id="{86CEFE37-55A4-4B6D-8488-C95432E3146E}" type="slidenum">
              <a:rPr lang="ar-SA" smtClean="0"/>
              <a:t>‹#›</a:t>
            </a:fld>
            <a:endParaRPr lang="ar-SA"/>
          </a:p>
        </p:txBody>
      </p:sp>
    </p:spTree>
    <p:extLst>
      <p:ext uri="{BB962C8B-B14F-4D97-AF65-F5344CB8AC3E}">
        <p14:creationId xmlns:p14="http://schemas.microsoft.com/office/powerpoint/2010/main" val="8190402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B2A4F-7125-4B15-BD85-9D4FF99EBB0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SA"/>
          </a:p>
        </p:txBody>
      </p:sp>
      <p:sp>
        <p:nvSpPr>
          <p:cNvPr id="3" name="Picture Placeholder 2">
            <a:extLst>
              <a:ext uri="{FF2B5EF4-FFF2-40B4-BE49-F238E27FC236}">
                <a16:creationId xmlns:a16="http://schemas.microsoft.com/office/drawing/2014/main" id="{BFFC7A7A-2BEE-46D4-886F-6A7CE46B21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SA"/>
          </a:p>
        </p:txBody>
      </p:sp>
      <p:sp>
        <p:nvSpPr>
          <p:cNvPr id="4" name="Text Placeholder 3">
            <a:extLst>
              <a:ext uri="{FF2B5EF4-FFF2-40B4-BE49-F238E27FC236}">
                <a16:creationId xmlns:a16="http://schemas.microsoft.com/office/drawing/2014/main" id="{33E8F5C5-F42F-4F39-9911-2682A62953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57DB70-1ADB-44DC-848D-DA6B6606C36A}"/>
              </a:ext>
            </a:extLst>
          </p:cNvPr>
          <p:cNvSpPr>
            <a:spLocks noGrp="1"/>
          </p:cNvSpPr>
          <p:nvPr>
            <p:ph type="dt" sz="half" idx="10"/>
          </p:nvPr>
        </p:nvSpPr>
        <p:spPr/>
        <p:txBody>
          <a:bodyPr/>
          <a:lstStyle/>
          <a:p>
            <a:fld id="{5B54A79C-2D55-46A3-8280-04BF81E40E8A}" type="uaqdatetime1">
              <a:rPr lang="ar-SA" smtClean="0"/>
              <a:t>02/03/1444</a:t>
            </a:fld>
            <a:endParaRPr lang="ar-SA"/>
          </a:p>
        </p:txBody>
      </p:sp>
      <p:sp>
        <p:nvSpPr>
          <p:cNvPr id="6" name="Footer Placeholder 5">
            <a:extLst>
              <a:ext uri="{FF2B5EF4-FFF2-40B4-BE49-F238E27FC236}">
                <a16:creationId xmlns:a16="http://schemas.microsoft.com/office/drawing/2014/main" id="{D75DA9A1-32ED-48C0-B0D3-D3A6056EF168}"/>
              </a:ext>
            </a:extLst>
          </p:cNvPr>
          <p:cNvSpPr>
            <a:spLocks noGrp="1"/>
          </p:cNvSpPr>
          <p:nvPr>
            <p:ph type="ftr" sz="quarter" idx="11"/>
          </p:nvPr>
        </p:nvSpPr>
        <p:spPr/>
        <p:txBody>
          <a:bodyPr/>
          <a:lstStyle/>
          <a:p>
            <a:r>
              <a:rPr lang="en-US"/>
              <a:t>Dr. Sami S. AI-Wakeel </a:t>
            </a:r>
            <a:endParaRPr lang="ar-SA"/>
          </a:p>
        </p:txBody>
      </p:sp>
      <p:sp>
        <p:nvSpPr>
          <p:cNvPr id="7" name="Slide Number Placeholder 6">
            <a:extLst>
              <a:ext uri="{FF2B5EF4-FFF2-40B4-BE49-F238E27FC236}">
                <a16:creationId xmlns:a16="http://schemas.microsoft.com/office/drawing/2014/main" id="{95BB4ED4-94BC-492A-BB40-2E097647B710}"/>
              </a:ext>
            </a:extLst>
          </p:cNvPr>
          <p:cNvSpPr>
            <a:spLocks noGrp="1"/>
          </p:cNvSpPr>
          <p:nvPr>
            <p:ph type="sldNum" sz="quarter" idx="12"/>
          </p:nvPr>
        </p:nvSpPr>
        <p:spPr/>
        <p:txBody>
          <a:bodyPr/>
          <a:lstStyle/>
          <a:p>
            <a:fld id="{86CEFE37-55A4-4B6D-8488-C95432E3146E}" type="slidenum">
              <a:rPr lang="ar-SA" smtClean="0"/>
              <a:t>‹#›</a:t>
            </a:fld>
            <a:endParaRPr lang="ar-SA"/>
          </a:p>
        </p:txBody>
      </p:sp>
    </p:spTree>
    <p:extLst>
      <p:ext uri="{BB962C8B-B14F-4D97-AF65-F5344CB8AC3E}">
        <p14:creationId xmlns:p14="http://schemas.microsoft.com/office/powerpoint/2010/main" val="740097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AC5571-FB06-42E4-ADB6-4E9DF58853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SA"/>
          </a:p>
        </p:txBody>
      </p:sp>
      <p:sp>
        <p:nvSpPr>
          <p:cNvPr id="3" name="Text Placeholder 2">
            <a:extLst>
              <a:ext uri="{FF2B5EF4-FFF2-40B4-BE49-F238E27FC236}">
                <a16:creationId xmlns:a16="http://schemas.microsoft.com/office/drawing/2014/main" id="{147FC466-B092-4F13-BFA4-4FB6B6DD64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E0BDA1C0-8F85-4F3D-8DC1-0EE7C2CBC0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7D50BA-123D-4413-B313-A2BAD6528142}" type="uaqdatetime1">
              <a:rPr lang="ar-SA" smtClean="0"/>
              <a:t>02/03/1444</a:t>
            </a:fld>
            <a:endParaRPr lang="ar-SA"/>
          </a:p>
        </p:txBody>
      </p:sp>
      <p:sp>
        <p:nvSpPr>
          <p:cNvPr id="5" name="Footer Placeholder 4">
            <a:extLst>
              <a:ext uri="{FF2B5EF4-FFF2-40B4-BE49-F238E27FC236}">
                <a16:creationId xmlns:a16="http://schemas.microsoft.com/office/drawing/2014/main" id="{7FAFAC48-8AD4-426C-98DD-0047E89AC6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Dr. Sami S. AI-Wakeel </a:t>
            </a:r>
            <a:endParaRPr lang="ar-SA"/>
          </a:p>
        </p:txBody>
      </p:sp>
      <p:sp>
        <p:nvSpPr>
          <p:cNvPr id="6" name="Slide Number Placeholder 5">
            <a:extLst>
              <a:ext uri="{FF2B5EF4-FFF2-40B4-BE49-F238E27FC236}">
                <a16:creationId xmlns:a16="http://schemas.microsoft.com/office/drawing/2014/main" id="{215F20E4-2B67-418A-B97B-E2D5FA8F65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CEFE37-55A4-4B6D-8488-C95432E3146E}" type="slidenum">
              <a:rPr lang="ar-SA" smtClean="0"/>
              <a:t>‹#›</a:t>
            </a:fld>
            <a:endParaRPr lang="ar-SA"/>
          </a:p>
        </p:txBody>
      </p:sp>
    </p:spTree>
    <p:extLst>
      <p:ext uri="{BB962C8B-B14F-4D97-AF65-F5344CB8AC3E}">
        <p14:creationId xmlns:p14="http://schemas.microsoft.com/office/powerpoint/2010/main" val="34799835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C1E7A61-C6A0-44D2-B386-2F07B0CF0008}"/>
              </a:ext>
            </a:extLst>
          </p:cNvPr>
          <p:cNvSpPr>
            <a:spLocks noGrp="1"/>
          </p:cNvSpPr>
          <p:nvPr>
            <p:ph type="ctrTitle"/>
          </p:nvPr>
        </p:nvSpPr>
        <p:spPr>
          <a:xfrm>
            <a:off x="1524003" y="1999615"/>
            <a:ext cx="9144000" cy="2764028"/>
          </a:xfrm>
        </p:spPr>
        <p:txBody>
          <a:bodyPr anchor="ctr">
            <a:normAutofit/>
          </a:bodyPr>
          <a:lstStyle/>
          <a:p>
            <a:r>
              <a:rPr lang="en-US" sz="7200">
                <a:latin typeface="Georgia Pro" panose="02040502050405020303" pitchFamily="18" charset="0"/>
              </a:rPr>
              <a:t>Physical Layer</a:t>
            </a:r>
            <a:endParaRPr lang="ar-SA" sz="7200" dirty="0">
              <a:latin typeface="Georgia Pro" panose="02040502050405020303" pitchFamily="18" charset="0"/>
            </a:endParaRPr>
          </a:p>
        </p:txBody>
      </p:sp>
      <p:sp>
        <p:nvSpPr>
          <p:cNvPr id="3" name="Subtitle 2">
            <a:extLst>
              <a:ext uri="{FF2B5EF4-FFF2-40B4-BE49-F238E27FC236}">
                <a16:creationId xmlns:a16="http://schemas.microsoft.com/office/drawing/2014/main" id="{A7DD51C9-E357-479D-BEB1-8C9919A65218}"/>
              </a:ext>
            </a:extLst>
          </p:cNvPr>
          <p:cNvSpPr>
            <a:spLocks noGrp="1"/>
          </p:cNvSpPr>
          <p:nvPr>
            <p:ph type="subTitle" idx="1"/>
          </p:nvPr>
        </p:nvSpPr>
        <p:spPr>
          <a:xfrm>
            <a:off x="1966912" y="5645150"/>
            <a:ext cx="8258176" cy="631825"/>
          </a:xfrm>
        </p:spPr>
        <p:txBody>
          <a:bodyPr anchor="ctr">
            <a:normAutofit/>
          </a:bodyPr>
          <a:lstStyle/>
          <a:p>
            <a:r>
              <a:rPr lang="en-US" sz="2800">
                <a:latin typeface="Georgia Pro" panose="02040502050405020303" pitchFamily="18" charset="0"/>
              </a:rPr>
              <a:t>Chapter 4</a:t>
            </a:r>
            <a:endParaRPr lang="ar-SA" sz="2800" dirty="0">
              <a:latin typeface="Georgia Pro" panose="02040502050405020303" pitchFamily="18" charset="0"/>
            </a:endParaRP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Footer Placeholder 5">
            <a:extLst>
              <a:ext uri="{FF2B5EF4-FFF2-40B4-BE49-F238E27FC236}">
                <a16:creationId xmlns:a16="http://schemas.microsoft.com/office/drawing/2014/main" id="{548670DE-666C-4805-8216-336FB7BC472C}"/>
              </a:ext>
            </a:extLst>
          </p:cNvPr>
          <p:cNvSpPr>
            <a:spLocks noGrp="1"/>
          </p:cNvSpPr>
          <p:nvPr>
            <p:ph type="ftr" sz="quarter" idx="11"/>
          </p:nvPr>
        </p:nvSpPr>
        <p:spPr/>
        <p:txBody>
          <a:bodyPr/>
          <a:lstStyle/>
          <a:p>
            <a:r>
              <a:rPr lang="en-US" dirty="0"/>
              <a:t>Dr. Sami S. AI-Wakeel </a:t>
            </a:r>
            <a:endParaRPr lang="ar-SA" dirty="0"/>
          </a:p>
        </p:txBody>
      </p:sp>
    </p:spTree>
    <p:extLst>
      <p:ext uri="{BB962C8B-B14F-4D97-AF65-F5344CB8AC3E}">
        <p14:creationId xmlns:p14="http://schemas.microsoft.com/office/powerpoint/2010/main" val="321721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7CF5C9-C424-4A59-9AD2-402A2C8E8864}"/>
              </a:ext>
            </a:extLst>
          </p:cNvPr>
          <p:cNvSpPr>
            <a:spLocks noGrp="1"/>
          </p:cNvSpPr>
          <p:nvPr>
            <p:ph type="title"/>
          </p:nvPr>
        </p:nvSpPr>
        <p:spPr>
          <a:xfrm>
            <a:off x="838200" y="365125"/>
            <a:ext cx="10515600" cy="1325563"/>
          </a:xfrm>
        </p:spPr>
        <p:txBody>
          <a:bodyPr>
            <a:normAutofit/>
          </a:bodyPr>
          <a:lstStyle/>
          <a:p>
            <a:r>
              <a:rPr lang="en-US" sz="4800" dirty="0">
                <a:latin typeface="Georgia Pro" panose="02040502050405020303" pitchFamily="18" charset="0"/>
              </a:rPr>
              <a:t>Channel coding (error control coding)</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3E1FC10-09C6-4090-BDBD-3DADF8B5E1DC}"/>
              </a:ext>
            </a:extLst>
          </p:cNvPr>
          <p:cNvSpPr>
            <a:spLocks noGrp="1"/>
          </p:cNvSpPr>
          <p:nvPr>
            <p:ph idx="1"/>
          </p:nvPr>
        </p:nvSpPr>
        <p:spPr>
          <a:xfrm>
            <a:off x="838200" y="1929384"/>
            <a:ext cx="10515600" cy="4251960"/>
          </a:xfrm>
        </p:spPr>
        <p:txBody>
          <a:bodyPr>
            <a:normAutofit/>
          </a:bodyPr>
          <a:lstStyle/>
          <a:p>
            <a:r>
              <a:rPr lang="en-US" dirty="0">
                <a:solidFill>
                  <a:schemeClr val="accent2"/>
                </a:solidFill>
              </a:rPr>
              <a:t>Block Codes:</a:t>
            </a:r>
          </a:p>
          <a:p>
            <a:pPr marL="0" indent="0">
              <a:buNone/>
            </a:pPr>
            <a:r>
              <a:rPr lang="en-US" dirty="0"/>
              <a:t>A block code transforms an input message u of k bits into an output message v of n bits, n&gt;k. </a:t>
            </a:r>
          </a:p>
          <a:p>
            <a:pPr marL="0" indent="0">
              <a:buNone/>
            </a:pPr>
            <a:r>
              <a:rPr lang="en-US" dirty="0"/>
              <a:t>The output message v is denoted as the channel codeword. Depending on the complexity of the code, each code is capable of correcting up to t bits in error.</a:t>
            </a:r>
          </a:p>
          <a:p>
            <a:pPr marL="0" indent="0">
              <a:buNone/>
            </a:pPr>
            <a:r>
              <a:rPr lang="en-US" dirty="0"/>
              <a:t>The error detection and error correction capabilities of block codes are determined by the minimum distance of the code. </a:t>
            </a:r>
          </a:p>
          <a:p>
            <a:pPr marL="0" indent="0">
              <a:buNone/>
            </a:pPr>
            <a:endParaRPr lang="ar-SA" sz="2200" dirty="0"/>
          </a:p>
        </p:txBody>
      </p:sp>
      <p:sp>
        <p:nvSpPr>
          <p:cNvPr id="6" name="Footer Placeholder 5">
            <a:extLst>
              <a:ext uri="{FF2B5EF4-FFF2-40B4-BE49-F238E27FC236}">
                <a16:creationId xmlns:a16="http://schemas.microsoft.com/office/drawing/2014/main" id="{D817379E-AE94-4CC5-8681-ABECE7448CEA}"/>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14443777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5825CC-8966-4359-B588-0AD0733B013D}"/>
              </a:ext>
            </a:extLst>
          </p:cNvPr>
          <p:cNvSpPr>
            <a:spLocks noGrp="1"/>
          </p:cNvSpPr>
          <p:nvPr>
            <p:ph type="title"/>
          </p:nvPr>
        </p:nvSpPr>
        <p:spPr>
          <a:xfrm>
            <a:off x="572493" y="238539"/>
            <a:ext cx="11018520" cy="1434415"/>
          </a:xfrm>
        </p:spPr>
        <p:txBody>
          <a:bodyPr anchor="b">
            <a:normAutofit/>
          </a:bodyPr>
          <a:lstStyle/>
          <a:p>
            <a:r>
              <a:rPr lang="en-US" sz="4800" dirty="0">
                <a:latin typeface="Georgia Pro" panose="02040502050405020303" pitchFamily="18" charset="0"/>
              </a:rPr>
              <a:t>Block Codes</a:t>
            </a:r>
            <a:endParaRPr lang="ar-SA" sz="4800" dirty="0">
              <a:latin typeface="Georgia Pro" panose="02040502050405020303" pitchFamily="18" charset="0"/>
            </a:endParaRP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518211-F922-4A77-BD7D-AF7BF33B19AF}"/>
              </a:ext>
            </a:extLst>
          </p:cNvPr>
          <p:cNvSpPr>
            <a:spLocks noGrp="1"/>
          </p:cNvSpPr>
          <p:nvPr>
            <p:ph idx="1"/>
          </p:nvPr>
        </p:nvSpPr>
        <p:spPr>
          <a:xfrm>
            <a:off x="572492" y="2071316"/>
            <a:ext cx="10476508" cy="4119172"/>
          </a:xfrm>
        </p:spPr>
        <p:txBody>
          <a:bodyPr anchor="t">
            <a:normAutofit/>
          </a:bodyPr>
          <a:lstStyle/>
          <a:p>
            <a:r>
              <a:rPr lang="en-US" dirty="0"/>
              <a:t>Three main types of block codes are used in WSNs in general:</a:t>
            </a:r>
          </a:p>
          <a:p>
            <a:pPr>
              <a:buFont typeface="Wingdings" panose="05000000000000000000" pitchFamily="2" charset="2"/>
              <a:buChar char="Ø"/>
            </a:pPr>
            <a:r>
              <a:rPr lang="en-US" dirty="0">
                <a:solidFill>
                  <a:schemeClr val="accent2"/>
                </a:solidFill>
              </a:rPr>
              <a:t>BCH (Bose, Chaudhuri, and </a:t>
            </a:r>
            <a:r>
              <a:rPr lang="en-US" dirty="0" err="1">
                <a:solidFill>
                  <a:schemeClr val="accent2"/>
                </a:solidFill>
              </a:rPr>
              <a:t>Hocquenghem</a:t>
            </a:r>
            <a:r>
              <a:rPr lang="en-US" dirty="0">
                <a:solidFill>
                  <a:schemeClr val="accent2"/>
                </a:solidFill>
              </a:rPr>
              <a:t>) Codes:</a:t>
            </a:r>
          </a:p>
          <a:p>
            <a:pPr marL="0" indent="0">
              <a:buNone/>
            </a:pPr>
            <a:r>
              <a:rPr lang="en-US" dirty="0"/>
              <a:t>A BCH code is identified by a tuple (n, k, t ), where n is the block length, k is the information length, and t is the maximum number of errors that can be corrected. The following hold true for any BCH code:</a:t>
            </a:r>
          </a:p>
          <a:p>
            <a:pPr marL="0" indent="0">
              <a:buNone/>
            </a:pPr>
            <a:r>
              <a:rPr lang="en-US" dirty="0"/>
              <a:t> </a:t>
            </a:r>
            <a:endParaRPr lang="ar-SA" dirty="0"/>
          </a:p>
        </p:txBody>
      </p:sp>
      <p:pic>
        <p:nvPicPr>
          <p:cNvPr id="7" name="Picture 6">
            <a:extLst>
              <a:ext uri="{FF2B5EF4-FFF2-40B4-BE49-F238E27FC236}">
                <a16:creationId xmlns:a16="http://schemas.microsoft.com/office/drawing/2014/main" id="{AF3584A9-8265-498E-94FA-A2A5ADE10B7A}"/>
              </a:ext>
            </a:extLst>
          </p:cNvPr>
          <p:cNvPicPr>
            <a:picLocks noChangeAspect="1"/>
          </p:cNvPicPr>
          <p:nvPr/>
        </p:nvPicPr>
        <p:blipFill>
          <a:blip r:embed="rId2"/>
          <a:stretch>
            <a:fillRect/>
          </a:stretch>
        </p:blipFill>
        <p:spPr>
          <a:xfrm>
            <a:off x="4362450" y="4462080"/>
            <a:ext cx="1971675" cy="1728407"/>
          </a:xfrm>
          <a:prstGeom prst="rect">
            <a:avLst/>
          </a:prstGeom>
        </p:spPr>
      </p:pic>
      <p:sp>
        <p:nvSpPr>
          <p:cNvPr id="6" name="Footer Placeholder 5">
            <a:extLst>
              <a:ext uri="{FF2B5EF4-FFF2-40B4-BE49-F238E27FC236}">
                <a16:creationId xmlns:a16="http://schemas.microsoft.com/office/drawing/2014/main" id="{9BEEC9A7-D169-42AF-A253-9709755045AF}"/>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3066597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5B9F27-85CC-4E82-A18C-A64FDDE4C3F3}"/>
              </a:ext>
            </a:extLst>
          </p:cNvPr>
          <p:cNvSpPr>
            <a:spLocks noGrp="1"/>
          </p:cNvSpPr>
          <p:nvPr>
            <p:ph type="title"/>
          </p:nvPr>
        </p:nvSpPr>
        <p:spPr>
          <a:xfrm>
            <a:off x="838200" y="365125"/>
            <a:ext cx="10515600" cy="1325563"/>
          </a:xfrm>
        </p:spPr>
        <p:txBody>
          <a:bodyPr>
            <a:normAutofit/>
          </a:bodyPr>
          <a:lstStyle/>
          <a:p>
            <a:r>
              <a:rPr lang="en-US" sz="4800" dirty="0">
                <a:latin typeface="Georgia Pro" panose="02040502050405020303" pitchFamily="18" charset="0"/>
              </a:rPr>
              <a:t>Block Codes</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4EAB4F1-58FA-4BD5-B32E-A779C7E373BC}"/>
              </a:ext>
            </a:extLst>
          </p:cNvPr>
          <p:cNvSpPr>
            <a:spLocks noGrp="1"/>
          </p:cNvSpPr>
          <p:nvPr>
            <p:ph idx="1"/>
          </p:nvPr>
        </p:nvSpPr>
        <p:spPr>
          <a:xfrm>
            <a:off x="838200" y="1929384"/>
            <a:ext cx="10515600" cy="4680646"/>
          </a:xfrm>
        </p:spPr>
        <p:txBody>
          <a:bodyPr>
            <a:normAutofit/>
          </a:bodyPr>
          <a:lstStyle/>
          <a:p>
            <a:pPr>
              <a:buFont typeface="Wingdings" panose="05000000000000000000" pitchFamily="2" charset="2"/>
              <a:buChar char="Ø"/>
            </a:pPr>
            <a:r>
              <a:rPr lang="en-US" dirty="0">
                <a:solidFill>
                  <a:schemeClr val="accent2"/>
                </a:solidFill>
                <a:latin typeface="Georgia Pro" panose="02040502050405020303" pitchFamily="18" charset="0"/>
              </a:rPr>
              <a:t>RS (Reed–Solomon) Codes:</a:t>
            </a:r>
          </a:p>
          <a:p>
            <a:pPr marL="0" indent="0">
              <a:buNone/>
            </a:pPr>
            <a:r>
              <a:rPr lang="en-US" dirty="0">
                <a:latin typeface="Georgia Pro" panose="02040502050405020303" pitchFamily="18" charset="0"/>
              </a:rPr>
              <a:t>While they retain the properties of binary BCH codes, the following hold true for all RS codes:</a:t>
            </a:r>
          </a:p>
          <a:p>
            <a:pPr marL="0" indent="0">
              <a:buNone/>
            </a:pPr>
            <a:endParaRPr lang="en-US" dirty="0">
              <a:latin typeface="Georgia Pro" panose="02040502050405020303" pitchFamily="18" charset="0"/>
            </a:endParaRPr>
          </a:p>
          <a:p>
            <a:pPr marL="0" indent="0">
              <a:buNone/>
            </a:pPr>
            <a:endParaRPr lang="en-US" dirty="0">
              <a:latin typeface="Georgia Pro" panose="02040502050405020303" pitchFamily="18" charset="0"/>
            </a:endParaRPr>
          </a:p>
          <a:p>
            <a:pPr marL="0" indent="0">
              <a:buNone/>
            </a:pPr>
            <a:endParaRPr lang="en-US" dirty="0">
              <a:latin typeface="Georgia Pro" panose="02040502050405020303" pitchFamily="18" charset="0"/>
            </a:endParaRPr>
          </a:p>
          <a:p>
            <a:pPr>
              <a:buFont typeface="Wingdings" panose="05000000000000000000" pitchFamily="2" charset="2"/>
              <a:buChar char="Ø"/>
            </a:pPr>
            <a:r>
              <a:rPr lang="en-US" dirty="0">
                <a:solidFill>
                  <a:schemeClr val="accent2"/>
                </a:solidFill>
                <a:latin typeface="Georgia Pro" panose="02040502050405020303" pitchFamily="18" charset="0"/>
              </a:rPr>
              <a:t>CRC (Cyclic Redundancy Check) codes:</a:t>
            </a:r>
          </a:p>
          <a:p>
            <a:pPr marL="0" indent="0">
              <a:buNone/>
            </a:pPr>
            <a:r>
              <a:rPr lang="en-US" dirty="0">
                <a:latin typeface="Georgia Pro" panose="02040502050405020303" pitchFamily="18" charset="0"/>
              </a:rPr>
              <a:t>CRC codes detect whether a packet is received in error or not. However, they cannot correct these errors.</a:t>
            </a:r>
          </a:p>
          <a:p>
            <a:pPr marL="0" indent="0">
              <a:buNone/>
            </a:pPr>
            <a:endParaRPr lang="en-US" dirty="0">
              <a:latin typeface="Georgia Pro" panose="02040502050405020303" pitchFamily="18" charset="0"/>
            </a:endParaRPr>
          </a:p>
          <a:p>
            <a:pPr>
              <a:buFont typeface="Wingdings" panose="05000000000000000000" pitchFamily="2" charset="2"/>
              <a:buChar char="Ø"/>
            </a:pPr>
            <a:endParaRPr lang="ar-SA" dirty="0">
              <a:latin typeface="Georgia Pro" panose="02040502050405020303" pitchFamily="18" charset="0"/>
            </a:endParaRPr>
          </a:p>
        </p:txBody>
      </p:sp>
      <p:pic>
        <p:nvPicPr>
          <p:cNvPr id="5" name="Picture 4">
            <a:extLst>
              <a:ext uri="{FF2B5EF4-FFF2-40B4-BE49-F238E27FC236}">
                <a16:creationId xmlns:a16="http://schemas.microsoft.com/office/drawing/2014/main" id="{CC45FBD7-8FB9-4B23-BD33-C7E3E5EEECEB}"/>
              </a:ext>
            </a:extLst>
          </p:cNvPr>
          <p:cNvPicPr>
            <a:picLocks noChangeAspect="1"/>
          </p:cNvPicPr>
          <p:nvPr/>
        </p:nvPicPr>
        <p:blipFill>
          <a:blip r:embed="rId2"/>
          <a:stretch>
            <a:fillRect/>
          </a:stretch>
        </p:blipFill>
        <p:spPr>
          <a:xfrm>
            <a:off x="4510867" y="3368061"/>
            <a:ext cx="1919429" cy="1331758"/>
          </a:xfrm>
          <a:prstGeom prst="rect">
            <a:avLst/>
          </a:prstGeom>
        </p:spPr>
      </p:pic>
      <p:sp>
        <p:nvSpPr>
          <p:cNvPr id="9" name="Footer Placeholder 8">
            <a:extLst>
              <a:ext uri="{FF2B5EF4-FFF2-40B4-BE49-F238E27FC236}">
                <a16:creationId xmlns:a16="http://schemas.microsoft.com/office/drawing/2014/main" id="{9B738A0D-1B72-4CC0-B062-5B27BE883EAE}"/>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552266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BB27B5-D487-4BE2-A3B8-CF1E1546FB0F}"/>
              </a:ext>
            </a:extLst>
          </p:cNvPr>
          <p:cNvSpPr>
            <a:spLocks noGrp="1"/>
          </p:cNvSpPr>
          <p:nvPr>
            <p:ph type="title"/>
          </p:nvPr>
        </p:nvSpPr>
        <p:spPr>
          <a:xfrm>
            <a:off x="838200" y="365125"/>
            <a:ext cx="10515600" cy="1325563"/>
          </a:xfrm>
        </p:spPr>
        <p:txBody>
          <a:bodyPr>
            <a:normAutofit/>
          </a:bodyPr>
          <a:lstStyle/>
          <a:p>
            <a:r>
              <a:rPr lang="en-US" sz="4800" dirty="0">
                <a:latin typeface="Georgia Pro" panose="02040502050405020303" pitchFamily="18" charset="0"/>
              </a:rPr>
              <a:t>Channel coding (error control coding)</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1E35409-B20E-4BD3-AC39-104D4B0B00A2}"/>
              </a:ext>
            </a:extLst>
          </p:cNvPr>
          <p:cNvSpPr>
            <a:spLocks noGrp="1"/>
          </p:cNvSpPr>
          <p:nvPr>
            <p:ph idx="1"/>
          </p:nvPr>
        </p:nvSpPr>
        <p:spPr>
          <a:xfrm>
            <a:off x="838200" y="1929384"/>
            <a:ext cx="10515600" cy="4251960"/>
          </a:xfrm>
        </p:spPr>
        <p:txBody>
          <a:bodyPr>
            <a:normAutofit/>
          </a:bodyPr>
          <a:lstStyle/>
          <a:p>
            <a:pPr>
              <a:buFont typeface="Wingdings" panose="05000000000000000000" pitchFamily="2" charset="2"/>
              <a:buChar char="Ø"/>
            </a:pPr>
            <a:r>
              <a:rPr lang="en-US" dirty="0">
                <a:solidFill>
                  <a:schemeClr val="accent2"/>
                </a:solidFill>
                <a:latin typeface="Georgia Pro" panose="02040502050405020303" pitchFamily="18" charset="0"/>
              </a:rPr>
              <a:t>Joint Source–Channel Coding:</a:t>
            </a:r>
          </a:p>
          <a:p>
            <a:pPr>
              <a:buFont typeface="Wingdings" panose="05000000000000000000" pitchFamily="2" charset="2"/>
              <a:buChar char="§"/>
            </a:pPr>
            <a:r>
              <a:rPr lang="en-US" dirty="0">
                <a:latin typeface="Georgia Pro" panose="02040502050405020303" pitchFamily="18" charset="0"/>
              </a:rPr>
              <a:t>In distributed networks, where the information about an event is more important than the individual readings of each sensor, joint source–channel coding results in optimal results.</a:t>
            </a:r>
          </a:p>
          <a:p>
            <a:pPr marL="0" indent="0">
              <a:buNone/>
            </a:pPr>
            <a:endParaRPr lang="en-US" dirty="0">
              <a:latin typeface="Georgia Pro" panose="02040502050405020303" pitchFamily="18" charset="0"/>
            </a:endParaRPr>
          </a:p>
          <a:p>
            <a:pPr>
              <a:buFont typeface="Wingdings" panose="05000000000000000000" pitchFamily="2" charset="2"/>
              <a:buChar char="§"/>
            </a:pPr>
            <a:r>
              <a:rPr lang="en-US" dirty="0">
                <a:latin typeface="Georgia Pro" panose="02040502050405020303" pitchFamily="18" charset="0"/>
              </a:rPr>
              <a:t>For the case of Gaussian sensor networks, where the source and noise statistics follow a Gaussian distribution, in addition to outperforming separation techniques, joint source–channel coding also leads to the optimum communication solution</a:t>
            </a:r>
            <a:endParaRPr lang="ar-SA" dirty="0">
              <a:latin typeface="Georgia Pro" panose="02040502050405020303" pitchFamily="18" charset="0"/>
            </a:endParaRPr>
          </a:p>
        </p:txBody>
      </p:sp>
      <p:sp>
        <p:nvSpPr>
          <p:cNvPr id="6" name="Footer Placeholder 5">
            <a:extLst>
              <a:ext uri="{FF2B5EF4-FFF2-40B4-BE49-F238E27FC236}">
                <a16:creationId xmlns:a16="http://schemas.microsoft.com/office/drawing/2014/main" id="{ED1F1E5E-671C-4374-BC38-726EFD10C11E}"/>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467562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C29518-7E44-41D6-918A-6933214F20CD}"/>
              </a:ext>
            </a:extLst>
          </p:cNvPr>
          <p:cNvSpPr>
            <a:spLocks noGrp="1"/>
          </p:cNvSpPr>
          <p:nvPr>
            <p:ph type="title"/>
          </p:nvPr>
        </p:nvSpPr>
        <p:spPr>
          <a:xfrm>
            <a:off x="838200" y="365125"/>
            <a:ext cx="10515600" cy="1325563"/>
          </a:xfrm>
        </p:spPr>
        <p:txBody>
          <a:bodyPr>
            <a:normAutofit/>
          </a:bodyPr>
          <a:lstStyle/>
          <a:p>
            <a:r>
              <a:rPr lang="en-US" sz="4800" dirty="0">
                <a:latin typeface="Georgia Pro" panose="02040502050405020303" pitchFamily="18" charset="0"/>
              </a:rPr>
              <a:t>Modulation</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22F02D7-A9FE-43EF-8ABB-3DF61A1224F0}"/>
              </a:ext>
            </a:extLst>
          </p:cNvPr>
          <p:cNvSpPr>
            <a:spLocks noGrp="1"/>
          </p:cNvSpPr>
          <p:nvPr>
            <p:ph idx="1"/>
          </p:nvPr>
        </p:nvSpPr>
        <p:spPr>
          <a:xfrm>
            <a:off x="838200" y="1929384"/>
            <a:ext cx="10515600" cy="4251960"/>
          </a:xfrm>
        </p:spPr>
        <p:txBody>
          <a:bodyPr>
            <a:normAutofit/>
          </a:bodyPr>
          <a:lstStyle/>
          <a:p>
            <a:pPr>
              <a:buFont typeface="Wingdings" panose="05000000000000000000" pitchFamily="2" charset="2"/>
              <a:buChar char="Ø"/>
              <a:defRPr/>
            </a:pPr>
            <a:r>
              <a:rPr lang="en-US" dirty="0">
                <a:latin typeface="Georgia Pro" panose="02040502050405020303" pitchFamily="18" charset="0"/>
              </a:rPr>
              <a:t>The conversion from the bit streams to the waveforms is accomplished by modulation techniques. In a typical modulation scheme, a waveform is a sinusoid of the form:</a:t>
            </a:r>
          </a:p>
          <a:p>
            <a:pPr>
              <a:buFont typeface="Wingdings" pitchFamily="64" charset="2"/>
              <a:buChar char="§"/>
              <a:defRPr/>
            </a:pPr>
            <a:endParaRPr lang="en-US" dirty="0">
              <a:latin typeface="Georgia Pro" panose="02040502050405020303" pitchFamily="18" charset="0"/>
            </a:endParaRPr>
          </a:p>
          <a:p>
            <a:pPr marL="0" indent="0">
              <a:buNone/>
              <a:defRPr/>
            </a:pPr>
            <a:endParaRPr lang="en-US" dirty="0">
              <a:latin typeface="Georgia Pro" panose="02040502050405020303" pitchFamily="18" charset="0"/>
            </a:endParaRPr>
          </a:p>
          <a:p>
            <a:pPr>
              <a:buFont typeface="Wingdings" panose="05000000000000000000" pitchFamily="2" charset="2"/>
              <a:buChar char="Ø"/>
              <a:defRPr/>
            </a:pPr>
            <a:r>
              <a:rPr lang="en-US" dirty="0">
                <a:latin typeface="Georgia Pro" panose="02040502050405020303" pitchFamily="18" charset="0"/>
              </a:rPr>
              <a:t>which has three main components: </a:t>
            </a:r>
          </a:p>
          <a:p>
            <a:pPr lvl="1">
              <a:buFont typeface="Wingdings" panose="05000000000000000000" pitchFamily="2" charset="2"/>
              <a:buChar char="§"/>
              <a:defRPr/>
            </a:pPr>
            <a:r>
              <a:rPr lang="en-US" dirty="0">
                <a:solidFill>
                  <a:schemeClr val="accent2"/>
                </a:solidFill>
                <a:latin typeface="Georgia Pro" panose="02040502050405020303" pitchFamily="18" charset="0"/>
              </a:rPr>
              <a:t>Amplitude r(t): </a:t>
            </a:r>
            <a:r>
              <a:rPr lang="en-US" dirty="0">
                <a:latin typeface="Georgia Pro" panose="02040502050405020303" pitchFamily="18" charset="0"/>
              </a:rPr>
              <a:t>The amplitude or envelope of the waveform.  </a:t>
            </a:r>
          </a:p>
          <a:p>
            <a:pPr lvl="1">
              <a:buFont typeface="Wingdings" panose="05000000000000000000" pitchFamily="2" charset="2"/>
              <a:buChar char="§"/>
              <a:defRPr/>
            </a:pPr>
            <a:r>
              <a:rPr lang="en-US" dirty="0">
                <a:solidFill>
                  <a:schemeClr val="accent2"/>
                </a:solidFill>
                <a:latin typeface="Georgia Pro" panose="02040502050405020303" pitchFamily="18" charset="0"/>
              </a:rPr>
              <a:t>Frequency fc: </a:t>
            </a:r>
            <a:r>
              <a:rPr lang="en-US" dirty="0">
                <a:latin typeface="Georgia Pro" panose="02040502050405020303" pitchFamily="18" charset="0"/>
              </a:rPr>
              <a:t>The center frequency of the waveform. </a:t>
            </a:r>
          </a:p>
          <a:p>
            <a:pPr lvl="1">
              <a:buFont typeface="Wingdings" panose="05000000000000000000" pitchFamily="2" charset="2"/>
              <a:buChar char="§"/>
              <a:defRPr/>
            </a:pPr>
            <a:r>
              <a:rPr lang="en-US" dirty="0">
                <a:solidFill>
                  <a:schemeClr val="accent2"/>
                </a:solidFill>
                <a:latin typeface="Georgia Pro" panose="02040502050405020303" pitchFamily="18" charset="0"/>
              </a:rPr>
              <a:t>Phase ψ(t): </a:t>
            </a:r>
            <a:r>
              <a:rPr lang="en-US" dirty="0">
                <a:latin typeface="Georgia Pro" panose="02040502050405020303" pitchFamily="18" charset="0"/>
              </a:rPr>
              <a:t>The phase of the waveform.</a:t>
            </a:r>
          </a:p>
          <a:p>
            <a:pPr>
              <a:buFont typeface="Wingdings" pitchFamily="64" charset="2"/>
              <a:buChar char="§"/>
              <a:defRPr/>
            </a:pPr>
            <a:endParaRPr lang="en-US" dirty="0">
              <a:latin typeface="Georgia Pro" panose="02040502050405020303" pitchFamily="18" charset="0"/>
            </a:endParaRPr>
          </a:p>
          <a:p>
            <a:pPr>
              <a:buFont typeface="Wingdings" pitchFamily="64" charset="2"/>
              <a:buChar char="§"/>
              <a:defRPr/>
            </a:pPr>
            <a:endParaRPr lang="en-US" dirty="0">
              <a:latin typeface="Georgia Pro" panose="02040502050405020303" pitchFamily="18" charset="0"/>
            </a:endParaRPr>
          </a:p>
          <a:p>
            <a:pPr>
              <a:buFont typeface="Wingdings" pitchFamily="64" charset="2"/>
              <a:buChar char="§"/>
              <a:defRPr/>
            </a:pPr>
            <a:endParaRPr lang="en-US" dirty="0">
              <a:latin typeface="Georgia Pro" panose="02040502050405020303" pitchFamily="18" charset="0"/>
            </a:endParaRPr>
          </a:p>
          <a:p>
            <a:pPr marL="0" indent="0">
              <a:buNone/>
              <a:defRPr/>
            </a:pPr>
            <a:endParaRPr lang="ar-SA" dirty="0">
              <a:latin typeface="Georgia Pro" panose="02040502050405020303" pitchFamily="18" charset="0"/>
            </a:endParaRPr>
          </a:p>
        </p:txBody>
      </p:sp>
      <p:pic>
        <p:nvPicPr>
          <p:cNvPr id="5" name="Picture 4">
            <a:extLst>
              <a:ext uri="{FF2B5EF4-FFF2-40B4-BE49-F238E27FC236}">
                <a16:creationId xmlns:a16="http://schemas.microsoft.com/office/drawing/2014/main" id="{C0496D95-FD95-49F7-AC75-487DE4E5EA3D}"/>
              </a:ext>
            </a:extLst>
          </p:cNvPr>
          <p:cNvPicPr>
            <a:picLocks noChangeAspect="1"/>
          </p:cNvPicPr>
          <p:nvPr/>
        </p:nvPicPr>
        <p:blipFill>
          <a:blip r:embed="rId2"/>
          <a:stretch>
            <a:fillRect/>
          </a:stretch>
        </p:blipFill>
        <p:spPr>
          <a:xfrm>
            <a:off x="4111071" y="3438939"/>
            <a:ext cx="3005345" cy="596348"/>
          </a:xfrm>
          <a:prstGeom prst="rect">
            <a:avLst/>
          </a:prstGeom>
        </p:spPr>
      </p:pic>
      <p:sp>
        <p:nvSpPr>
          <p:cNvPr id="12" name="Footer Placeholder 11">
            <a:extLst>
              <a:ext uri="{FF2B5EF4-FFF2-40B4-BE49-F238E27FC236}">
                <a16:creationId xmlns:a16="http://schemas.microsoft.com/office/drawing/2014/main" id="{3CB25CBA-8254-4B1A-B31E-490EE62C9380}"/>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16178669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097550-0FEF-477C-981B-EF3803E65358}"/>
              </a:ext>
            </a:extLst>
          </p:cNvPr>
          <p:cNvSpPr>
            <a:spLocks noGrp="1"/>
          </p:cNvSpPr>
          <p:nvPr>
            <p:ph type="title"/>
          </p:nvPr>
        </p:nvSpPr>
        <p:spPr>
          <a:xfrm>
            <a:off x="572493" y="238539"/>
            <a:ext cx="11018520" cy="1434415"/>
          </a:xfrm>
        </p:spPr>
        <p:txBody>
          <a:bodyPr anchor="b">
            <a:normAutofit/>
          </a:bodyPr>
          <a:lstStyle/>
          <a:p>
            <a:r>
              <a:rPr lang="en-US" sz="4800" dirty="0">
                <a:latin typeface="Georgia Pro" panose="02040502050405020303" pitchFamily="18" charset="0"/>
              </a:rPr>
              <a:t>Modulation Schemes</a:t>
            </a:r>
            <a:endParaRPr lang="ar-SA" sz="4800" dirty="0">
              <a:latin typeface="Georgia Pro" panose="02040502050405020303" pitchFamily="18" charset="0"/>
            </a:endParaRPr>
          </a:p>
        </p:txBody>
      </p:sp>
      <p:sp>
        <p:nvSpPr>
          <p:cNvPr id="1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209B775-FF77-4D02-92F8-8FFF945D1486}"/>
              </a:ext>
            </a:extLst>
          </p:cNvPr>
          <p:cNvSpPr>
            <a:spLocks noGrp="1"/>
          </p:cNvSpPr>
          <p:nvPr>
            <p:ph idx="1"/>
          </p:nvPr>
        </p:nvSpPr>
        <p:spPr>
          <a:xfrm>
            <a:off x="572493" y="2071316"/>
            <a:ext cx="6713552" cy="4119172"/>
          </a:xfrm>
        </p:spPr>
        <p:txBody>
          <a:bodyPr anchor="t">
            <a:normAutofit/>
          </a:bodyPr>
          <a:lstStyle/>
          <a:p>
            <a:pPr>
              <a:buFont typeface="Wingdings" panose="05000000000000000000" pitchFamily="2" charset="2"/>
              <a:buChar char="Ø"/>
            </a:pPr>
            <a:r>
              <a:rPr lang="en-US" sz="2200" dirty="0">
                <a:latin typeface="Georgia Pro" panose="02040502050405020303" pitchFamily="18" charset="0"/>
              </a:rPr>
              <a:t> </a:t>
            </a:r>
            <a:r>
              <a:rPr lang="en-US" sz="2200" dirty="0">
                <a:solidFill>
                  <a:schemeClr val="accent2"/>
                </a:solidFill>
                <a:latin typeface="Georgia Pro" panose="02040502050405020303" pitchFamily="18" charset="0"/>
              </a:rPr>
              <a:t>Amplitude shift keying (ASK): </a:t>
            </a:r>
            <a:r>
              <a:rPr lang="en-US" sz="2200" dirty="0">
                <a:latin typeface="Georgia Pro" panose="02040502050405020303" pitchFamily="18" charset="0"/>
              </a:rPr>
              <a:t>the simplest form of ASK is ON–OFF keying (OOK), which transmits a waveform for a digital 1 and keeps silent for the duration of a digital 0.</a:t>
            </a:r>
          </a:p>
          <a:p>
            <a:pPr>
              <a:buFont typeface="Wingdings" panose="05000000000000000000" pitchFamily="2" charset="2"/>
              <a:buChar char="Ø"/>
            </a:pPr>
            <a:r>
              <a:rPr lang="en-US" sz="2200" dirty="0">
                <a:solidFill>
                  <a:schemeClr val="accent2"/>
                </a:solidFill>
                <a:latin typeface="Georgia Pro" panose="02040502050405020303" pitchFamily="18" charset="0"/>
              </a:rPr>
              <a:t>Frequency shift keying (FSK):</a:t>
            </a:r>
            <a:r>
              <a:rPr lang="en-US" sz="2200" dirty="0">
                <a:latin typeface="Georgia Pro" panose="02040502050405020303" pitchFamily="18" charset="0"/>
              </a:rPr>
              <a:t> the frequency, fc, of the waveform is varied based on the information bit to be transmitted.</a:t>
            </a:r>
          </a:p>
          <a:p>
            <a:pPr>
              <a:buFont typeface="Wingdings" panose="05000000000000000000" pitchFamily="2" charset="2"/>
              <a:buChar char="Ø"/>
            </a:pPr>
            <a:r>
              <a:rPr lang="en-US" sz="2200" dirty="0">
                <a:solidFill>
                  <a:schemeClr val="accent2"/>
                </a:solidFill>
                <a:latin typeface="Georgia Pro" panose="02040502050405020303" pitchFamily="18" charset="0"/>
              </a:rPr>
              <a:t>Phase shift keying (PSK): </a:t>
            </a:r>
            <a:r>
              <a:rPr lang="en-US" sz="2200" dirty="0">
                <a:latin typeface="Georgia Pro" panose="02040502050405020303" pitchFamily="18" charset="0"/>
              </a:rPr>
              <a:t>PSK is based on modifying the phase of the waveform, ψ (t ), according to the transmitted bits.</a:t>
            </a:r>
          </a:p>
          <a:p>
            <a:pPr>
              <a:buFont typeface="Wingdings" panose="05000000000000000000" pitchFamily="2" charset="2"/>
              <a:buChar char="Ø"/>
            </a:pPr>
            <a:endParaRPr lang="ar-SA" sz="2200" dirty="0">
              <a:latin typeface="Georgia Pro" panose="02040502050405020303" pitchFamily="18" charset="0"/>
            </a:endParaRPr>
          </a:p>
        </p:txBody>
      </p:sp>
      <p:pic>
        <p:nvPicPr>
          <p:cNvPr id="5" name="Picture 4" descr="Diagram&#10;&#10;Description automatically generated with medium confidence">
            <a:extLst>
              <a:ext uri="{FF2B5EF4-FFF2-40B4-BE49-F238E27FC236}">
                <a16:creationId xmlns:a16="http://schemas.microsoft.com/office/drawing/2014/main" id="{4862386A-88B4-4BA5-A6B8-EB07916B31DE}"/>
              </a:ext>
            </a:extLst>
          </p:cNvPr>
          <p:cNvPicPr>
            <a:picLocks noChangeAspect="1"/>
          </p:cNvPicPr>
          <p:nvPr/>
        </p:nvPicPr>
        <p:blipFill rotWithShape="1">
          <a:blip r:embed="rId2">
            <a:extLst>
              <a:ext uri="{28A0092B-C50C-407E-A947-70E740481C1C}">
                <a14:useLocalDpi xmlns:a14="http://schemas.microsoft.com/office/drawing/2010/main" val="0"/>
              </a:ext>
            </a:extLst>
          </a:blip>
          <a:srcRect l="3311" r="-3" b="-3"/>
          <a:stretch/>
        </p:blipFill>
        <p:spPr>
          <a:xfrm>
            <a:off x="7675658" y="2093976"/>
            <a:ext cx="3941064" cy="4096512"/>
          </a:xfrm>
          <a:prstGeom prst="rect">
            <a:avLst/>
          </a:prstGeom>
          <a:ln w="12700">
            <a:solidFill>
              <a:schemeClr val="tx1"/>
            </a:solidFill>
          </a:ln>
        </p:spPr>
      </p:pic>
      <p:sp>
        <p:nvSpPr>
          <p:cNvPr id="9" name="Footer Placeholder 8">
            <a:extLst>
              <a:ext uri="{FF2B5EF4-FFF2-40B4-BE49-F238E27FC236}">
                <a16:creationId xmlns:a16="http://schemas.microsoft.com/office/drawing/2014/main" id="{FCED5012-B89F-4FEA-9FEE-627D76D0F4FB}"/>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1897624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3D2ACD5-DCBD-4470-9972-C08FA6F9C600}"/>
              </a:ext>
            </a:extLst>
          </p:cNvPr>
          <p:cNvSpPr>
            <a:spLocks noGrp="1"/>
          </p:cNvSpPr>
          <p:nvPr>
            <p:ph type="title"/>
          </p:nvPr>
        </p:nvSpPr>
        <p:spPr>
          <a:xfrm>
            <a:off x="838200" y="365125"/>
            <a:ext cx="10515600" cy="1325563"/>
          </a:xfrm>
        </p:spPr>
        <p:txBody>
          <a:bodyPr>
            <a:normAutofit/>
          </a:bodyPr>
          <a:lstStyle/>
          <a:p>
            <a:r>
              <a:rPr lang="en-US" sz="4800" dirty="0">
                <a:latin typeface="Georgia Pro" panose="02040502050405020303" pitchFamily="18" charset="0"/>
              </a:rPr>
              <a:t>Receiver: Demodulation</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FA63461-9781-4CD6-995F-433C9811AFC8}"/>
              </a:ext>
            </a:extLst>
          </p:cNvPr>
          <p:cNvSpPr>
            <a:spLocks noGrp="1"/>
          </p:cNvSpPr>
          <p:nvPr>
            <p:ph idx="1"/>
          </p:nvPr>
        </p:nvSpPr>
        <p:spPr>
          <a:xfrm>
            <a:off x="838200" y="1929384"/>
            <a:ext cx="10515600" cy="4251960"/>
          </a:xfrm>
        </p:spPr>
        <p:txBody>
          <a:bodyPr>
            <a:normAutofit/>
          </a:bodyPr>
          <a:lstStyle/>
          <a:p>
            <a:pPr eaLnBrk="1" hangingPunct="1">
              <a:defRPr/>
            </a:pPr>
            <a:r>
              <a:rPr lang="en-US" dirty="0">
                <a:latin typeface="Georgia Pro" panose="02040502050405020303" pitchFamily="18" charset="0"/>
              </a:rPr>
              <a:t>Receiver tries to match the received waveform with the </a:t>
            </a:r>
            <a:r>
              <a:rPr lang="en-US" dirty="0" err="1">
                <a:latin typeface="Georgia Pro" panose="02040502050405020303" pitchFamily="18" charset="0"/>
              </a:rPr>
              <a:t>tx’ed</a:t>
            </a:r>
            <a:r>
              <a:rPr lang="en-US" dirty="0">
                <a:latin typeface="Georgia Pro" panose="02040502050405020303" pitchFamily="18" charset="0"/>
              </a:rPr>
              <a:t> data bit</a:t>
            </a:r>
          </a:p>
          <a:p>
            <a:pPr lvl="1" eaLnBrk="1" hangingPunct="1">
              <a:defRPr/>
            </a:pPr>
            <a:r>
              <a:rPr lang="en-US" dirty="0">
                <a:latin typeface="Georgia Pro" panose="02040502050405020303" pitchFamily="18" charset="0"/>
              </a:rPr>
              <a:t>Necessary: one-to-one mapping between data and waveform</a:t>
            </a:r>
          </a:p>
          <a:p>
            <a:pPr eaLnBrk="1" hangingPunct="1">
              <a:defRPr/>
            </a:pPr>
            <a:r>
              <a:rPr lang="en-US" dirty="0">
                <a:latin typeface="Georgia Pro" panose="02040502050405020303" pitchFamily="18" charset="0"/>
              </a:rPr>
              <a:t>Problems (Wireless Channel Errors)</a:t>
            </a:r>
          </a:p>
          <a:p>
            <a:pPr lvl="1" eaLnBrk="1" hangingPunct="1">
              <a:defRPr/>
            </a:pPr>
            <a:r>
              <a:rPr lang="en-US" dirty="0">
                <a:latin typeface="Georgia Pro" panose="02040502050405020303" pitchFamily="18" charset="0"/>
              </a:rPr>
              <a:t>Carrier synchronization: Frequency can vary between sender and receiver (drift, temperature changes, aging, …)</a:t>
            </a:r>
          </a:p>
          <a:p>
            <a:pPr lvl="1" eaLnBrk="1" hangingPunct="1">
              <a:defRPr/>
            </a:pPr>
            <a:r>
              <a:rPr lang="en-US" dirty="0">
                <a:latin typeface="Georgia Pro" panose="02040502050405020303" pitchFamily="18" charset="0"/>
              </a:rPr>
              <a:t>Bit synchronization: When does symbol representing a certain bit start/end?</a:t>
            </a:r>
          </a:p>
          <a:p>
            <a:pPr lvl="1" eaLnBrk="1" hangingPunct="1">
              <a:defRPr/>
            </a:pPr>
            <a:r>
              <a:rPr lang="en-US" dirty="0">
                <a:latin typeface="Georgia Pro" panose="02040502050405020303" pitchFamily="18" charset="0"/>
              </a:rPr>
              <a:t>Frame synchronization: When does a packet start/end? </a:t>
            </a:r>
          </a:p>
          <a:p>
            <a:pPr eaLnBrk="1" hangingPunct="1">
              <a:defRPr/>
            </a:pPr>
            <a:r>
              <a:rPr lang="en-US" dirty="0">
                <a:solidFill>
                  <a:srgbClr val="92D050"/>
                </a:solidFill>
                <a:latin typeface="Georgia Pro" panose="02040502050405020303" pitchFamily="18" charset="0"/>
              </a:rPr>
              <a:t>Biggest problem: Received signal is </a:t>
            </a:r>
            <a:r>
              <a:rPr lang="en-US" i="1" dirty="0">
                <a:solidFill>
                  <a:srgbClr val="92D050"/>
                </a:solidFill>
                <a:latin typeface="Georgia Pro" panose="02040502050405020303" pitchFamily="18" charset="0"/>
              </a:rPr>
              <a:t>not </a:t>
            </a:r>
            <a:r>
              <a:rPr lang="en-US" dirty="0">
                <a:solidFill>
                  <a:srgbClr val="92D050"/>
                </a:solidFill>
                <a:latin typeface="Georgia Pro" panose="02040502050405020303" pitchFamily="18" charset="0"/>
              </a:rPr>
              <a:t>the transmitted signal!</a:t>
            </a:r>
          </a:p>
          <a:p>
            <a:endParaRPr lang="ar-SA" sz="2200" dirty="0">
              <a:latin typeface="Georgia Pro" panose="02040502050405020303" pitchFamily="18" charset="0"/>
            </a:endParaRPr>
          </a:p>
        </p:txBody>
      </p:sp>
      <p:sp>
        <p:nvSpPr>
          <p:cNvPr id="6" name="Footer Placeholder 5">
            <a:extLst>
              <a:ext uri="{FF2B5EF4-FFF2-40B4-BE49-F238E27FC236}">
                <a16:creationId xmlns:a16="http://schemas.microsoft.com/office/drawing/2014/main" id="{342CAB27-8E54-436B-AABD-FD749258EC29}"/>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451263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B6E0F6-0AF5-47CF-91AE-B4B870D555B6}"/>
              </a:ext>
            </a:extLst>
          </p:cNvPr>
          <p:cNvSpPr>
            <a:spLocks noGrp="1"/>
          </p:cNvSpPr>
          <p:nvPr>
            <p:ph type="title"/>
          </p:nvPr>
        </p:nvSpPr>
        <p:spPr>
          <a:xfrm>
            <a:off x="838200" y="365125"/>
            <a:ext cx="10515600" cy="1325563"/>
          </a:xfrm>
        </p:spPr>
        <p:txBody>
          <a:bodyPr>
            <a:normAutofit/>
          </a:bodyPr>
          <a:lstStyle/>
          <a:p>
            <a:r>
              <a:rPr lang="en-US" sz="4800" dirty="0">
                <a:latin typeface="Georgia Pro" panose="02040502050405020303" pitchFamily="18" charset="0"/>
              </a:rPr>
              <a:t>Wireless Channel Effects</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5066E66-42B0-4730-877C-71C4F3C85AEA}"/>
              </a:ext>
            </a:extLst>
          </p:cNvPr>
          <p:cNvSpPr>
            <a:spLocks noGrp="1"/>
          </p:cNvSpPr>
          <p:nvPr>
            <p:ph idx="1"/>
          </p:nvPr>
        </p:nvSpPr>
        <p:spPr>
          <a:xfrm>
            <a:off x="838200" y="1929384"/>
            <a:ext cx="10515600" cy="4251960"/>
          </a:xfrm>
        </p:spPr>
        <p:txBody>
          <a:bodyPr>
            <a:normAutofit lnSpcReduction="10000"/>
          </a:bodyPr>
          <a:lstStyle/>
          <a:p>
            <a:pPr>
              <a:buFont typeface="Wingdings" panose="05000000000000000000" pitchFamily="2" charset="2"/>
              <a:buChar char="Ø"/>
            </a:pPr>
            <a:r>
              <a:rPr lang="en-US" dirty="0">
                <a:latin typeface="Georgia Pro" panose="02040502050405020303" pitchFamily="18" charset="0"/>
              </a:rPr>
              <a:t>The wireless channel distorts signals transmitted from a transceiver. The sources of this distortion can be classified into four main phenomena:</a:t>
            </a:r>
          </a:p>
          <a:p>
            <a:pPr lvl="1">
              <a:buFont typeface="Wingdings" panose="05000000000000000000" pitchFamily="2" charset="2"/>
              <a:buChar char="§"/>
            </a:pPr>
            <a:r>
              <a:rPr lang="en-US" dirty="0">
                <a:solidFill>
                  <a:schemeClr val="accent2"/>
                </a:solidFill>
                <a:latin typeface="Georgia Pro" panose="02040502050405020303" pitchFamily="18" charset="0"/>
              </a:rPr>
              <a:t>Attenuation: </a:t>
            </a:r>
            <a:r>
              <a:rPr lang="en-US" dirty="0">
                <a:latin typeface="Georgia Pro" panose="02040502050405020303" pitchFamily="18" charset="0"/>
              </a:rPr>
              <a:t>As the signal wave propagates through air, the signal strength is attenuated.</a:t>
            </a:r>
          </a:p>
          <a:p>
            <a:pPr lvl="1">
              <a:buFont typeface="Wingdings" panose="05000000000000000000" pitchFamily="2" charset="2"/>
              <a:buChar char="§"/>
            </a:pPr>
            <a:r>
              <a:rPr lang="en-US" dirty="0">
                <a:solidFill>
                  <a:schemeClr val="accent2"/>
                </a:solidFill>
                <a:latin typeface="Georgia Pro" panose="02040502050405020303" pitchFamily="18" charset="0"/>
              </a:rPr>
              <a:t>Reflection and refraction: </a:t>
            </a:r>
            <a:r>
              <a:rPr lang="en-US" dirty="0">
                <a:latin typeface="Georgia Pro" panose="02040502050405020303" pitchFamily="18" charset="0"/>
              </a:rPr>
              <a:t>When a signal wave is incident at a boundary between two different types of material, a certain fraction of the wave bounces off the surface, which is called reflection.</a:t>
            </a:r>
          </a:p>
          <a:p>
            <a:pPr lvl="1">
              <a:buFont typeface="Wingdings" panose="05000000000000000000" pitchFamily="2" charset="2"/>
              <a:buChar char="§"/>
            </a:pPr>
            <a:r>
              <a:rPr lang="en-US" dirty="0">
                <a:solidFill>
                  <a:schemeClr val="accent2"/>
                </a:solidFill>
                <a:latin typeface="Georgia Pro" panose="02040502050405020303" pitchFamily="18" charset="0"/>
              </a:rPr>
              <a:t>Diffraction: </a:t>
            </a:r>
            <a:r>
              <a:rPr lang="en-US" dirty="0">
                <a:latin typeface="Georgia Pro" panose="02040502050405020303" pitchFamily="18" charset="0"/>
              </a:rPr>
              <a:t>A signal wave may also propagate through sharp edges such as the tip of a mountain or a building.</a:t>
            </a:r>
          </a:p>
          <a:p>
            <a:pPr lvl="1">
              <a:buFont typeface="Wingdings" panose="05000000000000000000" pitchFamily="2" charset="2"/>
              <a:buChar char="§"/>
            </a:pPr>
            <a:r>
              <a:rPr lang="en-US" dirty="0">
                <a:solidFill>
                  <a:schemeClr val="accent2"/>
                </a:solidFill>
                <a:latin typeface="Georgia Pro" panose="02040502050405020303" pitchFamily="18" charset="0"/>
              </a:rPr>
              <a:t>Scattering: </a:t>
            </a:r>
            <a:r>
              <a:rPr lang="en-US" dirty="0">
                <a:latin typeface="Georgia Pro" panose="02040502050405020303" pitchFamily="18" charset="0"/>
              </a:rPr>
              <a:t>when a signal wave is incident at a rough surface, it scatters in different directions.</a:t>
            </a:r>
          </a:p>
          <a:p>
            <a:pPr marL="457200" lvl="1" indent="0">
              <a:buNone/>
            </a:pPr>
            <a:endParaRPr lang="en-US" dirty="0">
              <a:latin typeface="Georgia Pro" panose="02040502050405020303" pitchFamily="18" charset="0"/>
            </a:endParaRPr>
          </a:p>
          <a:p>
            <a:endParaRPr lang="ar-SA" dirty="0">
              <a:latin typeface="Georgia Pro" panose="02040502050405020303" pitchFamily="18" charset="0"/>
            </a:endParaRPr>
          </a:p>
        </p:txBody>
      </p:sp>
      <p:sp>
        <p:nvSpPr>
          <p:cNvPr id="6" name="Footer Placeholder 5">
            <a:extLst>
              <a:ext uri="{FF2B5EF4-FFF2-40B4-BE49-F238E27FC236}">
                <a16:creationId xmlns:a16="http://schemas.microsoft.com/office/drawing/2014/main" id="{F774B02A-C26E-4845-8C9E-1D6D416C3BB5}"/>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323279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D9BCD0-C96F-40B2-83ED-D6CE4FCB6D14}"/>
              </a:ext>
            </a:extLst>
          </p:cNvPr>
          <p:cNvSpPr>
            <a:spLocks noGrp="1"/>
          </p:cNvSpPr>
          <p:nvPr>
            <p:ph type="title"/>
          </p:nvPr>
        </p:nvSpPr>
        <p:spPr>
          <a:xfrm>
            <a:off x="838200" y="365125"/>
            <a:ext cx="10515600" cy="1325563"/>
          </a:xfrm>
        </p:spPr>
        <p:txBody>
          <a:bodyPr>
            <a:noAutofit/>
          </a:bodyPr>
          <a:lstStyle/>
          <a:p>
            <a:r>
              <a:rPr lang="en-US" sz="4800" dirty="0">
                <a:latin typeface="Georgia Pro" panose="02040502050405020303" pitchFamily="18" charset="0"/>
              </a:rPr>
              <a:t>Sources of distortion in wireless communication</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picture containing antenna&#10;&#10;Description automatically generated">
            <a:extLst>
              <a:ext uri="{FF2B5EF4-FFF2-40B4-BE49-F238E27FC236}">
                <a16:creationId xmlns:a16="http://schemas.microsoft.com/office/drawing/2014/main" id="{0E1A2D43-09F3-488B-A055-AA3541236BD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9166" y="2366081"/>
            <a:ext cx="8338930" cy="4126793"/>
          </a:xfrm>
        </p:spPr>
      </p:pic>
      <p:sp>
        <p:nvSpPr>
          <p:cNvPr id="12" name="TextBox 11">
            <a:extLst>
              <a:ext uri="{FF2B5EF4-FFF2-40B4-BE49-F238E27FC236}">
                <a16:creationId xmlns:a16="http://schemas.microsoft.com/office/drawing/2014/main" id="{A2B1ECA1-C96D-4F20-9A19-AE7AA7549EBA}"/>
              </a:ext>
            </a:extLst>
          </p:cNvPr>
          <p:cNvSpPr txBox="1"/>
          <p:nvPr/>
        </p:nvSpPr>
        <p:spPr>
          <a:xfrm>
            <a:off x="1386348" y="5180627"/>
            <a:ext cx="1425678" cy="369332"/>
          </a:xfrm>
          <a:prstGeom prst="rect">
            <a:avLst/>
          </a:prstGeom>
          <a:noFill/>
        </p:spPr>
        <p:txBody>
          <a:bodyPr wrap="square" rtlCol="1">
            <a:spAutoFit/>
          </a:bodyPr>
          <a:lstStyle/>
          <a:p>
            <a:r>
              <a:rPr lang="en-US" dirty="0">
                <a:latin typeface="Georgia Pro" panose="02040502050405020303" pitchFamily="18" charset="0"/>
              </a:rPr>
              <a:t>Diffraction</a:t>
            </a:r>
            <a:endParaRPr lang="ar-SA" dirty="0">
              <a:latin typeface="Georgia Pro" panose="02040502050405020303" pitchFamily="18" charset="0"/>
            </a:endParaRPr>
          </a:p>
        </p:txBody>
      </p:sp>
      <p:sp>
        <p:nvSpPr>
          <p:cNvPr id="13" name="TextBox 12">
            <a:extLst>
              <a:ext uri="{FF2B5EF4-FFF2-40B4-BE49-F238E27FC236}">
                <a16:creationId xmlns:a16="http://schemas.microsoft.com/office/drawing/2014/main" id="{8E3DFE79-7166-44F6-8161-154097BC8278}"/>
              </a:ext>
            </a:extLst>
          </p:cNvPr>
          <p:cNvSpPr txBox="1"/>
          <p:nvPr/>
        </p:nvSpPr>
        <p:spPr>
          <a:xfrm>
            <a:off x="9124335" y="5299587"/>
            <a:ext cx="1298499" cy="369332"/>
          </a:xfrm>
          <a:prstGeom prst="rect">
            <a:avLst/>
          </a:prstGeom>
          <a:noFill/>
        </p:spPr>
        <p:txBody>
          <a:bodyPr wrap="square" rtlCol="1">
            <a:spAutoFit/>
          </a:bodyPr>
          <a:lstStyle/>
          <a:p>
            <a:r>
              <a:rPr lang="en-US" dirty="0">
                <a:latin typeface="Georgia Pro" panose="02040502050405020303" pitchFamily="18" charset="0"/>
              </a:rPr>
              <a:t>Scattering</a:t>
            </a:r>
            <a:endParaRPr lang="ar-SA" dirty="0">
              <a:latin typeface="Georgia Pro" panose="02040502050405020303" pitchFamily="18" charset="0"/>
            </a:endParaRPr>
          </a:p>
        </p:txBody>
      </p:sp>
      <p:sp>
        <p:nvSpPr>
          <p:cNvPr id="16" name="Footer Placeholder 15">
            <a:extLst>
              <a:ext uri="{FF2B5EF4-FFF2-40B4-BE49-F238E27FC236}">
                <a16:creationId xmlns:a16="http://schemas.microsoft.com/office/drawing/2014/main" id="{34D96D7C-5D99-4260-B0FC-386A66E030F7}"/>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3507448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74D23-FA84-4919-BA25-053C30C67AC8}"/>
              </a:ext>
            </a:extLst>
          </p:cNvPr>
          <p:cNvSpPr>
            <a:spLocks noGrp="1"/>
          </p:cNvSpPr>
          <p:nvPr>
            <p:ph type="title"/>
          </p:nvPr>
        </p:nvSpPr>
        <p:spPr/>
        <p:txBody>
          <a:bodyPr/>
          <a:lstStyle/>
          <a:p>
            <a:pPr algn="l"/>
            <a:r>
              <a:rPr lang="en-GB" dirty="0"/>
              <a:t>Attenuation</a:t>
            </a:r>
          </a:p>
        </p:txBody>
      </p:sp>
      <p:sp>
        <p:nvSpPr>
          <p:cNvPr id="3" name="Content Placeholder 2">
            <a:extLst>
              <a:ext uri="{FF2B5EF4-FFF2-40B4-BE49-F238E27FC236}">
                <a16:creationId xmlns:a16="http://schemas.microsoft.com/office/drawing/2014/main" id="{831E9725-B0D2-4F60-8D66-7D2846796020}"/>
              </a:ext>
            </a:extLst>
          </p:cNvPr>
          <p:cNvSpPr>
            <a:spLocks noGrp="1"/>
          </p:cNvSpPr>
          <p:nvPr>
            <p:ph idx="1"/>
          </p:nvPr>
        </p:nvSpPr>
        <p:spPr/>
        <p:txBody>
          <a:bodyPr>
            <a:normAutofit/>
          </a:bodyPr>
          <a:lstStyle/>
          <a:p>
            <a:r>
              <a:rPr lang="en-GB" dirty="0"/>
              <a:t>Attenuation in air results in path loss for the EM waves.  </a:t>
            </a:r>
          </a:p>
          <a:p>
            <a:r>
              <a:rPr lang="en-GB" dirty="0"/>
              <a:t>The signal strength decreases as a function of distance. This decrease also defines the transmission range of a node. </a:t>
            </a:r>
          </a:p>
          <a:p>
            <a:r>
              <a:rPr lang="en-GB" dirty="0"/>
              <a:t>If the signal strength decreases below a certain threshold, the receiver cannot correctly detect the EM wave and decode the signal. </a:t>
            </a:r>
          </a:p>
          <a:p>
            <a:r>
              <a:rPr lang="en-GB" dirty="0"/>
              <a:t>This threshold is referred to as the receiver sensitivity. </a:t>
            </a:r>
          </a:p>
          <a:p>
            <a:r>
              <a:rPr lang="en-GB" dirty="0"/>
              <a:t>The distance at which the signal strength drops below the receiver sensitivity can be regarded as the maximum communication distance or the transmission range of a node.</a:t>
            </a:r>
          </a:p>
        </p:txBody>
      </p:sp>
      <p:sp>
        <p:nvSpPr>
          <p:cNvPr id="4" name="Footer Placeholder 3">
            <a:extLst>
              <a:ext uri="{FF2B5EF4-FFF2-40B4-BE49-F238E27FC236}">
                <a16:creationId xmlns:a16="http://schemas.microsoft.com/office/drawing/2014/main" id="{FF498112-EACC-4C73-9C24-37B080BD57FF}"/>
              </a:ext>
            </a:extLst>
          </p:cNvPr>
          <p:cNvSpPr>
            <a:spLocks noGrp="1"/>
          </p:cNvSpPr>
          <p:nvPr>
            <p:ph type="ftr" sz="quarter" idx="11"/>
          </p:nvPr>
        </p:nvSpPr>
        <p:spPr/>
        <p:txBody>
          <a:bodyPr/>
          <a:lstStyle/>
          <a:p>
            <a:r>
              <a:rPr lang="en-US"/>
              <a:t>Wireless Sensor Network</a:t>
            </a:r>
            <a:endParaRPr lang="en-US" dirty="0"/>
          </a:p>
        </p:txBody>
      </p:sp>
      <p:sp>
        <p:nvSpPr>
          <p:cNvPr id="5" name="Slide Number Placeholder 4">
            <a:extLst>
              <a:ext uri="{FF2B5EF4-FFF2-40B4-BE49-F238E27FC236}">
                <a16:creationId xmlns:a16="http://schemas.microsoft.com/office/drawing/2014/main" id="{7B59EFA5-A214-4863-833A-96B31BB24E8C}"/>
              </a:ext>
            </a:extLst>
          </p:cNvPr>
          <p:cNvSpPr>
            <a:spLocks noGrp="1"/>
          </p:cNvSpPr>
          <p:nvPr>
            <p:ph type="sldNum" sz="quarter" idx="12"/>
          </p:nvPr>
        </p:nvSpPr>
        <p:spPr/>
        <p:txBody>
          <a:bodyPr/>
          <a:lstStyle/>
          <a:p>
            <a:fld id="{3A98EE3D-8CD1-4C3F-BD1C-C98C9596463C}" type="slidenum">
              <a:rPr lang="en-US" smtClean="0"/>
              <a:t>19</a:t>
            </a:fld>
            <a:endParaRPr lang="en-US" dirty="0"/>
          </a:p>
        </p:txBody>
      </p:sp>
    </p:spTree>
    <p:extLst>
      <p:ext uri="{BB962C8B-B14F-4D97-AF65-F5344CB8AC3E}">
        <p14:creationId xmlns:p14="http://schemas.microsoft.com/office/powerpoint/2010/main" val="2793055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322" y="0"/>
            <a:ext cx="12191356" cy="685800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l"/>
            <a:r>
              <a:rPr lang="en-US" sz="4400" dirty="0"/>
              <a:t>Chapter 4</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2"/>
            <a:ext cx="3485072" cy="1609619"/>
          </a:xfrm>
        </p:spPr>
        <p:txBody>
          <a:bodyPr>
            <a:normAutofit/>
          </a:bodyPr>
          <a:lstStyle/>
          <a:p>
            <a:pPr algn="l"/>
            <a:r>
              <a:rPr lang="en-US" sz="4400" dirty="0">
                <a:solidFill>
                  <a:srgbClr val="FF0000"/>
                </a:solidFill>
              </a:rPr>
              <a:t>Physical Layer</a:t>
            </a:r>
          </a:p>
        </p:txBody>
      </p:sp>
      <p:sp>
        <p:nvSpPr>
          <p:cNvPr id="4" name="Footer Placeholder 3">
            <a:extLst>
              <a:ext uri="{FF2B5EF4-FFF2-40B4-BE49-F238E27FC236}">
                <a16:creationId xmlns:a16="http://schemas.microsoft.com/office/drawing/2014/main" id="{20D12284-8CA1-46C8-BD59-68A2140A5C62}"/>
              </a:ext>
            </a:extLst>
          </p:cNvPr>
          <p:cNvSpPr>
            <a:spLocks noGrp="1"/>
          </p:cNvSpPr>
          <p:nvPr>
            <p:ph type="ftr" sz="quarter" idx="11"/>
          </p:nvPr>
        </p:nvSpPr>
        <p:spPr/>
        <p:txBody>
          <a:bodyPr/>
          <a:lstStyle/>
          <a:p>
            <a:r>
              <a:rPr lang="en-US" b="1" dirty="0"/>
              <a:t>Wireless Sensor Network</a:t>
            </a:r>
          </a:p>
          <a:p>
            <a:r>
              <a:rPr lang="en-US" dirty="0" err="1"/>
              <a:t>Akyildiz</a:t>
            </a:r>
            <a:r>
              <a:rPr lang="en-US" dirty="0"/>
              <a:t>/</a:t>
            </a:r>
            <a:r>
              <a:rPr lang="en-US" dirty="0" err="1"/>
              <a:t>Vuran</a:t>
            </a:r>
            <a:endParaRPr lang="en-US" dirty="0"/>
          </a:p>
        </p:txBody>
      </p:sp>
      <p:sp>
        <p:nvSpPr>
          <p:cNvPr id="5" name="Slide Number Placeholder 4">
            <a:extLst>
              <a:ext uri="{FF2B5EF4-FFF2-40B4-BE49-F238E27FC236}">
                <a16:creationId xmlns:a16="http://schemas.microsoft.com/office/drawing/2014/main" id="{C93FB4B2-ACEF-44A5-9C42-4F6AA66B3394}"/>
              </a:ext>
            </a:extLst>
          </p:cNvPr>
          <p:cNvSpPr>
            <a:spLocks noGrp="1"/>
          </p:cNvSpPr>
          <p:nvPr>
            <p:ph type="sldNum" sz="quarter" idx="12"/>
          </p:nvPr>
        </p:nvSpPr>
        <p:spPr/>
        <p:txBody>
          <a:bodyPr/>
          <a:lstStyle/>
          <a:p>
            <a:fld id="{3A98EE3D-8CD1-4C3F-BD1C-C98C9596463C}" type="slidenum">
              <a:rPr lang="en-US" smtClean="0"/>
              <a:pPr/>
              <a:t>2</a:t>
            </a:fld>
            <a:endParaRPr lang="en-US" dirty="0"/>
          </a:p>
        </p:txBody>
      </p:sp>
    </p:spTree>
    <p:extLst>
      <p:ext uri="{BB962C8B-B14F-4D97-AF65-F5344CB8AC3E}">
        <p14:creationId xmlns:p14="http://schemas.microsoft.com/office/powerpoint/2010/main" val="1583120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74D23-FA84-4919-BA25-053C30C67AC8}"/>
              </a:ext>
            </a:extLst>
          </p:cNvPr>
          <p:cNvSpPr>
            <a:spLocks noGrp="1"/>
          </p:cNvSpPr>
          <p:nvPr>
            <p:ph type="title"/>
          </p:nvPr>
        </p:nvSpPr>
        <p:spPr/>
        <p:txBody>
          <a:bodyPr/>
          <a:lstStyle/>
          <a:p>
            <a:pPr algn="l"/>
            <a:r>
              <a:rPr lang="en-GB" dirty="0"/>
              <a:t>Attenuation</a:t>
            </a:r>
          </a:p>
        </p:txBody>
      </p:sp>
      <p:sp>
        <p:nvSpPr>
          <p:cNvPr id="3" name="Content Placeholder 2">
            <a:extLst>
              <a:ext uri="{FF2B5EF4-FFF2-40B4-BE49-F238E27FC236}">
                <a16:creationId xmlns:a16="http://schemas.microsoft.com/office/drawing/2014/main" id="{831E9725-B0D2-4F60-8D66-7D2846796020}"/>
              </a:ext>
            </a:extLst>
          </p:cNvPr>
          <p:cNvSpPr>
            <a:spLocks noGrp="1"/>
          </p:cNvSpPr>
          <p:nvPr>
            <p:ph idx="1"/>
          </p:nvPr>
        </p:nvSpPr>
        <p:spPr/>
        <p:txBody>
          <a:bodyPr>
            <a:normAutofit/>
          </a:bodyPr>
          <a:lstStyle/>
          <a:p>
            <a:r>
              <a:rPr lang="en-GB" dirty="0"/>
              <a:t>Attenuation is generally </a:t>
            </a:r>
            <a:r>
              <a:rPr lang="en-GB" dirty="0" err="1"/>
              <a:t>modeled</a:t>
            </a:r>
            <a:r>
              <a:rPr lang="en-GB" dirty="0"/>
              <a:t> based on empirical evaluations, which show that signal strength decreases as a function of the distance, d, between the transmitter and the receiver.</a:t>
            </a:r>
          </a:p>
          <a:p>
            <a:r>
              <a:rPr lang="en-GB" dirty="0"/>
              <a:t>The attenuation of the wireless channel can be generalized by representing the path loss PL(d) as the ratio of the transmitted power, Pt , and the received power, </a:t>
            </a:r>
            <a:r>
              <a:rPr lang="en-GB" dirty="0" err="1"/>
              <a:t>Pr</a:t>
            </a:r>
            <a:r>
              <a:rPr lang="en-GB" dirty="0"/>
              <a:t>:</a:t>
            </a:r>
          </a:p>
          <a:p>
            <a:endParaRPr lang="en-GB" dirty="0"/>
          </a:p>
        </p:txBody>
      </p:sp>
      <p:sp>
        <p:nvSpPr>
          <p:cNvPr id="4" name="Footer Placeholder 3">
            <a:extLst>
              <a:ext uri="{FF2B5EF4-FFF2-40B4-BE49-F238E27FC236}">
                <a16:creationId xmlns:a16="http://schemas.microsoft.com/office/drawing/2014/main" id="{FF498112-EACC-4C73-9C24-37B080BD57FF}"/>
              </a:ext>
            </a:extLst>
          </p:cNvPr>
          <p:cNvSpPr>
            <a:spLocks noGrp="1"/>
          </p:cNvSpPr>
          <p:nvPr>
            <p:ph type="ftr" sz="quarter" idx="11"/>
          </p:nvPr>
        </p:nvSpPr>
        <p:spPr/>
        <p:txBody>
          <a:bodyPr/>
          <a:lstStyle/>
          <a:p>
            <a:r>
              <a:rPr lang="en-US"/>
              <a:t>Wireless Sensor Network</a:t>
            </a:r>
            <a:endParaRPr lang="en-US" dirty="0"/>
          </a:p>
        </p:txBody>
      </p:sp>
      <p:sp>
        <p:nvSpPr>
          <p:cNvPr id="5" name="Slide Number Placeholder 4">
            <a:extLst>
              <a:ext uri="{FF2B5EF4-FFF2-40B4-BE49-F238E27FC236}">
                <a16:creationId xmlns:a16="http://schemas.microsoft.com/office/drawing/2014/main" id="{7B59EFA5-A214-4863-833A-96B31BB24E8C}"/>
              </a:ext>
            </a:extLst>
          </p:cNvPr>
          <p:cNvSpPr>
            <a:spLocks noGrp="1"/>
          </p:cNvSpPr>
          <p:nvPr>
            <p:ph type="sldNum" sz="quarter" idx="12"/>
          </p:nvPr>
        </p:nvSpPr>
        <p:spPr/>
        <p:txBody>
          <a:bodyPr/>
          <a:lstStyle/>
          <a:p>
            <a:fld id="{3A98EE3D-8CD1-4C3F-BD1C-C98C9596463C}" type="slidenum">
              <a:rPr lang="en-US" smtClean="0"/>
              <a:t>20</a:t>
            </a:fld>
            <a:endParaRPr lang="en-US" dirty="0"/>
          </a:p>
        </p:txBody>
      </p:sp>
      <p:pic>
        <p:nvPicPr>
          <p:cNvPr id="7" name="Picture 6">
            <a:extLst>
              <a:ext uri="{FF2B5EF4-FFF2-40B4-BE49-F238E27FC236}">
                <a16:creationId xmlns:a16="http://schemas.microsoft.com/office/drawing/2014/main" id="{9C43262D-CE09-4BAB-AA2E-500E4D6AC043}"/>
              </a:ext>
            </a:extLst>
          </p:cNvPr>
          <p:cNvPicPr>
            <a:picLocks noChangeAspect="1"/>
          </p:cNvPicPr>
          <p:nvPr/>
        </p:nvPicPr>
        <p:blipFill>
          <a:blip r:embed="rId2"/>
          <a:stretch>
            <a:fillRect/>
          </a:stretch>
        </p:blipFill>
        <p:spPr>
          <a:xfrm>
            <a:off x="3297326" y="4763535"/>
            <a:ext cx="5586699" cy="1132439"/>
          </a:xfrm>
          <a:prstGeom prst="rect">
            <a:avLst/>
          </a:prstGeom>
        </p:spPr>
      </p:pic>
    </p:spTree>
    <p:extLst>
      <p:ext uri="{BB962C8B-B14F-4D97-AF65-F5344CB8AC3E}">
        <p14:creationId xmlns:p14="http://schemas.microsoft.com/office/powerpoint/2010/main" val="40189297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6BC6F5-49C5-4EC3-8483-1AF32977F80F}"/>
              </a:ext>
            </a:extLst>
          </p:cNvPr>
          <p:cNvSpPr>
            <a:spLocks noGrp="1"/>
          </p:cNvSpPr>
          <p:nvPr>
            <p:ph type="title"/>
          </p:nvPr>
        </p:nvSpPr>
        <p:spPr>
          <a:xfrm>
            <a:off x="838200" y="365125"/>
            <a:ext cx="10515600" cy="1325563"/>
          </a:xfrm>
        </p:spPr>
        <p:txBody>
          <a:bodyPr>
            <a:normAutofit/>
          </a:bodyPr>
          <a:lstStyle/>
          <a:p>
            <a:r>
              <a:rPr lang="en-US" sz="4800" dirty="0">
                <a:latin typeface="Georgia Pro" panose="02040502050405020303" pitchFamily="18" charset="0"/>
              </a:rPr>
              <a:t>Attenuation</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B44F26-1D13-4C30-83A6-2B9ED14544F1}"/>
              </a:ext>
            </a:extLst>
          </p:cNvPr>
          <p:cNvSpPr>
            <a:spLocks noGrp="1"/>
          </p:cNvSpPr>
          <p:nvPr>
            <p:ph idx="1"/>
          </p:nvPr>
        </p:nvSpPr>
        <p:spPr>
          <a:xfrm>
            <a:off x="838200" y="1929384"/>
            <a:ext cx="10515600" cy="4251960"/>
          </a:xfrm>
        </p:spPr>
        <p:txBody>
          <a:bodyPr>
            <a:normAutofit/>
          </a:bodyPr>
          <a:lstStyle/>
          <a:p>
            <a:pPr eaLnBrk="1" hangingPunct="1">
              <a:defRPr/>
            </a:pPr>
            <a:r>
              <a:rPr lang="en-US" dirty="0">
                <a:latin typeface="Georgia Pro" panose="02040502050405020303" pitchFamily="18" charset="0"/>
              </a:rPr>
              <a:t>Results in path loss</a:t>
            </a:r>
          </a:p>
          <a:p>
            <a:pPr eaLnBrk="1" hangingPunct="1">
              <a:defRPr/>
            </a:pPr>
            <a:r>
              <a:rPr lang="en-US" dirty="0">
                <a:latin typeface="Georgia Pro" panose="02040502050405020303" pitchFamily="18" charset="0"/>
              </a:rPr>
              <a:t>Received signal strength is a function of the distance </a:t>
            </a:r>
            <a:r>
              <a:rPr lang="en-US" i="1" dirty="0">
                <a:latin typeface="Georgia Pro" panose="02040502050405020303" pitchFamily="18" charset="0"/>
              </a:rPr>
              <a:t>d </a:t>
            </a:r>
            <a:r>
              <a:rPr lang="en-US" dirty="0">
                <a:latin typeface="Georgia Pro" panose="02040502050405020303" pitchFamily="18" charset="0"/>
              </a:rPr>
              <a:t>between sender and transmitter</a:t>
            </a:r>
          </a:p>
          <a:p>
            <a:pPr eaLnBrk="1" hangingPunct="1">
              <a:defRPr/>
            </a:pPr>
            <a:r>
              <a:rPr lang="en-US" i="1" dirty="0" err="1">
                <a:latin typeface="Georgia Pro" panose="02040502050405020303" pitchFamily="18" charset="0"/>
              </a:rPr>
              <a:t>Friis</a:t>
            </a:r>
            <a:r>
              <a:rPr lang="en-US" i="1" dirty="0">
                <a:latin typeface="Georgia Pro" panose="02040502050405020303" pitchFamily="18" charset="0"/>
              </a:rPr>
              <a:t> free-space model</a:t>
            </a:r>
          </a:p>
          <a:p>
            <a:pPr lvl="1" eaLnBrk="1" hangingPunct="1">
              <a:defRPr/>
            </a:pPr>
            <a:r>
              <a:rPr lang="en-US" dirty="0">
                <a:latin typeface="Georgia Pro" panose="02040502050405020303" pitchFamily="18" charset="0"/>
              </a:rPr>
              <a:t>Signal strength at distance d relative to some reference distance d</a:t>
            </a:r>
            <a:r>
              <a:rPr lang="en-US" baseline="-25000" dirty="0">
                <a:latin typeface="Georgia Pro" panose="02040502050405020303" pitchFamily="18" charset="0"/>
              </a:rPr>
              <a:t>0</a:t>
            </a:r>
            <a:r>
              <a:rPr lang="en-US" dirty="0">
                <a:latin typeface="Georgia Pro" panose="02040502050405020303" pitchFamily="18" charset="0"/>
              </a:rPr>
              <a:t> &lt; d for which strength is known </a:t>
            </a:r>
            <a:r>
              <a:rPr lang="en-US" i="1" dirty="0">
                <a:latin typeface="Georgia Pro" panose="02040502050405020303" pitchFamily="18" charset="0"/>
              </a:rPr>
              <a:t> </a:t>
            </a:r>
          </a:p>
          <a:p>
            <a:pPr lvl="1" eaLnBrk="1" hangingPunct="1">
              <a:defRPr/>
            </a:pPr>
            <a:r>
              <a:rPr lang="en-US" dirty="0">
                <a:latin typeface="Georgia Pro" panose="02040502050405020303" pitchFamily="18" charset="0"/>
              </a:rPr>
              <a:t>d</a:t>
            </a:r>
            <a:r>
              <a:rPr lang="en-US" baseline="-25000" dirty="0">
                <a:latin typeface="Georgia Pro" panose="02040502050405020303" pitchFamily="18" charset="0"/>
              </a:rPr>
              <a:t>0</a:t>
            </a:r>
            <a:r>
              <a:rPr lang="en-US" dirty="0">
                <a:latin typeface="Georgia Pro" panose="02040502050405020303" pitchFamily="18" charset="0"/>
              </a:rPr>
              <a:t> is </a:t>
            </a:r>
            <a:r>
              <a:rPr lang="en-US" i="1" dirty="0">
                <a:solidFill>
                  <a:schemeClr val="accent2"/>
                </a:solidFill>
                <a:latin typeface="Georgia Pro" panose="02040502050405020303" pitchFamily="18" charset="0"/>
              </a:rPr>
              <a:t>far-field distance</a:t>
            </a:r>
            <a:r>
              <a:rPr lang="en-US" i="1" dirty="0">
                <a:latin typeface="Georgia Pro" panose="02040502050405020303" pitchFamily="18" charset="0"/>
              </a:rPr>
              <a:t>, </a:t>
            </a:r>
            <a:r>
              <a:rPr lang="en-US" dirty="0">
                <a:latin typeface="Georgia Pro" panose="02040502050405020303" pitchFamily="18" charset="0"/>
              </a:rPr>
              <a:t>depends on antenna technology </a:t>
            </a:r>
          </a:p>
          <a:p>
            <a:pPr eaLnBrk="1" hangingPunct="1">
              <a:defRPr/>
            </a:pPr>
            <a:endParaRPr lang="en-US" i="1" dirty="0">
              <a:latin typeface="Georgia Pro" panose="02040502050405020303" pitchFamily="18" charset="0"/>
            </a:endParaRPr>
          </a:p>
          <a:p>
            <a:endParaRPr lang="ar-SA" sz="2200" dirty="0">
              <a:latin typeface="Georgia Pro" panose="02040502050405020303" pitchFamily="18" charset="0"/>
            </a:endParaRPr>
          </a:p>
        </p:txBody>
      </p:sp>
      <p:sp>
        <p:nvSpPr>
          <p:cNvPr id="6" name="Footer Placeholder 5">
            <a:extLst>
              <a:ext uri="{FF2B5EF4-FFF2-40B4-BE49-F238E27FC236}">
                <a16:creationId xmlns:a16="http://schemas.microsoft.com/office/drawing/2014/main" id="{B1413C41-DE90-4D37-9CD4-7D5FFEF28A47}"/>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795466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BB3242C-420C-4964-AED7-05BB55FA0C5E}"/>
              </a:ext>
            </a:extLst>
          </p:cNvPr>
          <p:cNvSpPr>
            <a:spLocks noGrp="1"/>
          </p:cNvSpPr>
          <p:nvPr>
            <p:ph type="title"/>
          </p:nvPr>
        </p:nvSpPr>
        <p:spPr>
          <a:xfrm>
            <a:off x="838200" y="365125"/>
            <a:ext cx="10515600" cy="1325563"/>
          </a:xfrm>
        </p:spPr>
        <p:txBody>
          <a:bodyPr>
            <a:normAutofit/>
          </a:bodyPr>
          <a:lstStyle/>
          <a:p>
            <a:r>
              <a:rPr lang="en-US" sz="4800" dirty="0">
                <a:latin typeface="Georgia Pro" panose="02040502050405020303" pitchFamily="18" charset="0"/>
              </a:rPr>
              <a:t>Attenuation</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2528D31-2190-427A-96BA-07793C8F805A}"/>
              </a:ext>
            </a:extLst>
          </p:cNvPr>
          <p:cNvSpPr>
            <a:spLocks noGrp="1"/>
          </p:cNvSpPr>
          <p:nvPr>
            <p:ph idx="1"/>
          </p:nvPr>
        </p:nvSpPr>
        <p:spPr>
          <a:xfrm>
            <a:off x="838200" y="1929384"/>
            <a:ext cx="10515600" cy="4251960"/>
          </a:xfrm>
        </p:spPr>
        <p:txBody>
          <a:bodyPr>
            <a:normAutofit/>
          </a:bodyPr>
          <a:lstStyle/>
          <a:p>
            <a:r>
              <a:rPr lang="en-US" i="1" dirty="0" err="1">
                <a:solidFill>
                  <a:schemeClr val="accent2"/>
                </a:solidFill>
                <a:latin typeface="Georgia Pro" panose="02040502050405020303" pitchFamily="18" charset="0"/>
              </a:rPr>
              <a:t>Friis</a:t>
            </a:r>
            <a:r>
              <a:rPr lang="en-US" i="1" dirty="0">
                <a:solidFill>
                  <a:schemeClr val="accent2"/>
                </a:solidFill>
                <a:latin typeface="Georgia Pro" panose="02040502050405020303" pitchFamily="18" charset="0"/>
              </a:rPr>
              <a:t> free-space model:</a:t>
            </a:r>
          </a:p>
          <a:p>
            <a:pPr marL="0" indent="0">
              <a:buNone/>
            </a:pPr>
            <a:endParaRPr lang="en-US" i="1" dirty="0">
              <a:solidFill>
                <a:schemeClr val="accent2"/>
              </a:solidFill>
              <a:latin typeface="Georgia Pro" panose="02040502050405020303" pitchFamily="18" charset="0"/>
            </a:endParaRPr>
          </a:p>
          <a:p>
            <a:endParaRPr lang="ar-SA" dirty="0">
              <a:solidFill>
                <a:schemeClr val="accent2"/>
              </a:solidFill>
              <a:latin typeface="Georgia Pro" panose="02040502050405020303" pitchFamily="18" charset="0"/>
            </a:endParaRPr>
          </a:p>
        </p:txBody>
      </p:sp>
      <p:pic>
        <p:nvPicPr>
          <p:cNvPr id="6" name="Picture 5" descr="txp_fig">
            <a:extLst>
              <a:ext uri="{FF2B5EF4-FFF2-40B4-BE49-F238E27FC236}">
                <a16:creationId xmlns:a16="http://schemas.microsoft.com/office/drawing/2014/main" id="{7EB91E91-6F99-4803-B40C-3D972F814A0D}"/>
              </a:ext>
            </a:extLst>
          </p:cNvPr>
          <p:cNvPicPr>
            <a:picLocks noChangeAspect="1" noChangeArrowheads="1"/>
          </p:cNvPicPr>
          <p:nvPr>
            <p:custDataLst>
              <p:tags r:id="rId1"/>
            </p:custDataLst>
          </p:nvPr>
        </p:nvPicPr>
        <p:blipFill>
          <a:blip r:embed="rId3">
            <a:extLst>
              <a:ext uri="{28A0092B-C50C-407E-A947-70E740481C1C}">
                <a14:useLocalDpi xmlns:a14="http://schemas.microsoft.com/office/drawing/2010/main" val="0"/>
              </a:ext>
            </a:extLst>
          </a:blip>
          <a:srcRect/>
          <a:stretch>
            <a:fillRect/>
          </a:stretch>
        </p:blipFill>
        <p:spPr bwMode="auto">
          <a:xfrm>
            <a:off x="838200" y="3002936"/>
            <a:ext cx="9607960"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7" name="Footer Placeholder 6">
            <a:extLst>
              <a:ext uri="{FF2B5EF4-FFF2-40B4-BE49-F238E27FC236}">
                <a16:creationId xmlns:a16="http://schemas.microsoft.com/office/drawing/2014/main" id="{38B5BB8B-FBA7-4798-8F9D-605CB9E29C0B}"/>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29406591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0FAACC-C9A0-4D6A-96C0-B3188453BBBB}"/>
              </a:ext>
            </a:extLst>
          </p:cNvPr>
          <p:cNvSpPr>
            <a:spLocks noGrp="1"/>
          </p:cNvSpPr>
          <p:nvPr>
            <p:ph type="title"/>
          </p:nvPr>
        </p:nvSpPr>
        <p:spPr>
          <a:xfrm>
            <a:off x="838200" y="365125"/>
            <a:ext cx="10515600" cy="1325563"/>
          </a:xfrm>
        </p:spPr>
        <p:txBody>
          <a:bodyPr>
            <a:normAutofit/>
          </a:bodyPr>
          <a:lstStyle/>
          <a:p>
            <a:r>
              <a:rPr lang="en-US" sz="4800" dirty="0">
                <a:latin typeface="Georgia Pro" panose="02040502050405020303" pitchFamily="18" charset="0"/>
              </a:rPr>
              <a:t>Attenuation</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4C26DAA-653A-4E7F-B228-E1A3306B6CB9}"/>
              </a:ext>
            </a:extLst>
          </p:cNvPr>
          <p:cNvSpPr>
            <a:spLocks noGrp="1"/>
          </p:cNvSpPr>
          <p:nvPr>
            <p:ph idx="1"/>
          </p:nvPr>
        </p:nvSpPr>
        <p:spPr>
          <a:xfrm>
            <a:off x="838200" y="1929384"/>
            <a:ext cx="10515600" cy="4251960"/>
          </a:xfrm>
        </p:spPr>
        <p:txBody>
          <a:bodyPr>
            <a:normAutofit/>
          </a:bodyPr>
          <a:lstStyle/>
          <a:p>
            <a:pPr eaLnBrk="1" hangingPunct="1">
              <a:defRPr/>
            </a:pPr>
            <a:r>
              <a:rPr lang="en-US" dirty="0">
                <a:latin typeface="Georgia Pro" panose="02040502050405020303" pitchFamily="18" charset="0"/>
              </a:rPr>
              <a:t>To take into account stronger attenuation than only caused by distance (e.g., walls, …), use a larger exponent </a:t>
            </a:r>
            <a:r>
              <a:rPr lang="en-US" dirty="0">
                <a:latin typeface="Georgia Pro" panose="02040502050405020303" pitchFamily="18" charset="0"/>
                <a:sym typeface="Symbol" pitchFamily="18" charset="2"/>
              </a:rPr>
              <a:t></a:t>
            </a:r>
            <a:r>
              <a:rPr lang="en-US" dirty="0">
                <a:latin typeface="Georgia Pro" panose="02040502050405020303" pitchFamily="18" charset="0"/>
              </a:rPr>
              <a:t> &gt; 2</a:t>
            </a:r>
          </a:p>
          <a:p>
            <a:pPr lvl="1" eaLnBrk="1" hangingPunct="1">
              <a:defRPr/>
            </a:pPr>
            <a:r>
              <a:rPr lang="en-US" dirty="0">
                <a:latin typeface="Georgia Pro" panose="02040502050405020303" pitchFamily="18" charset="0"/>
              </a:rPr>
              <a:t> </a:t>
            </a:r>
            <a:r>
              <a:rPr lang="en-US" dirty="0">
                <a:latin typeface="Georgia Pro" panose="02040502050405020303" pitchFamily="18" charset="0"/>
                <a:sym typeface="Symbol" pitchFamily="18" charset="2"/>
              </a:rPr>
              <a:t></a:t>
            </a:r>
            <a:r>
              <a:rPr lang="en-US" dirty="0">
                <a:latin typeface="Georgia Pro" panose="02040502050405020303" pitchFamily="18" charset="0"/>
              </a:rPr>
              <a:t> is the </a:t>
            </a:r>
            <a:r>
              <a:rPr lang="en-US" i="1" dirty="0">
                <a:latin typeface="Georgia Pro" panose="02040502050405020303" pitchFamily="18" charset="0"/>
              </a:rPr>
              <a:t>path-loss exponent </a:t>
            </a:r>
          </a:p>
          <a:p>
            <a:pPr marL="457200" lvl="1" indent="0" eaLnBrk="1" hangingPunct="1">
              <a:buNone/>
              <a:defRPr/>
            </a:pPr>
            <a:endParaRPr lang="en-US" dirty="0">
              <a:latin typeface="Georgia Pro" panose="02040502050405020303" pitchFamily="18" charset="0"/>
            </a:endParaRPr>
          </a:p>
          <a:p>
            <a:pPr eaLnBrk="1" hangingPunct="1">
              <a:defRPr/>
            </a:pPr>
            <a:endParaRPr lang="en-US" dirty="0">
              <a:latin typeface="Georgia Pro" panose="02040502050405020303" pitchFamily="18" charset="0"/>
            </a:endParaRPr>
          </a:p>
          <a:p>
            <a:pPr lvl="4" eaLnBrk="1" hangingPunct="1">
              <a:defRPr/>
            </a:pPr>
            <a:endParaRPr lang="en-US" dirty="0">
              <a:latin typeface="Georgia Pro" panose="02040502050405020303" pitchFamily="18" charset="0"/>
            </a:endParaRPr>
          </a:p>
          <a:p>
            <a:pPr lvl="1" eaLnBrk="1" hangingPunct="1">
              <a:defRPr/>
            </a:pPr>
            <a:r>
              <a:rPr lang="en-US" dirty="0">
                <a:solidFill>
                  <a:schemeClr val="accent2"/>
                </a:solidFill>
                <a:latin typeface="Georgia Pro" panose="02040502050405020303" pitchFamily="18" charset="0"/>
              </a:rPr>
              <a:t>Rewrite in logarithmic form (in dB):</a:t>
            </a:r>
          </a:p>
          <a:p>
            <a:pPr eaLnBrk="1" hangingPunct="1">
              <a:defRPr/>
            </a:pPr>
            <a:endParaRPr lang="en-US" dirty="0">
              <a:latin typeface="Georgia Pro" panose="02040502050405020303" pitchFamily="18" charset="0"/>
            </a:endParaRPr>
          </a:p>
          <a:p>
            <a:pPr eaLnBrk="1" hangingPunct="1">
              <a:defRPr/>
            </a:pPr>
            <a:endParaRPr lang="en-US" dirty="0">
              <a:latin typeface="Georgia Pro" panose="02040502050405020303" pitchFamily="18" charset="0"/>
            </a:endParaRPr>
          </a:p>
        </p:txBody>
      </p:sp>
      <p:pic>
        <p:nvPicPr>
          <p:cNvPr id="7" name="Picture 5" descr="txp_fig">
            <a:extLst>
              <a:ext uri="{FF2B5EF4-FFF2-40B4-BE49-F238E27FC236}">
                <a16:creationId xmlns:a16="http://schemas.microsoft.com/office/drawing/2014/main" id="{3BEE4E62-C6A6-4CA0-99BE-4BFBB75BD9E6}"/>
              </a:ext>
            </a:extLst>
          </p:cNvPr>
          <p:cNvPicPr>
            <a:picLocks noChangeAspect="1" noChangeArrowheads="1"/>
          </p:cNvPicPr>
          <p:nvPr>
            <p:custDataLst>
              <p:tags r:id="rId1"/>
            </p:custDataLst>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15794" y="3368061"/>
            <a:ext cx="5030788" cy="660400"/>
          </a:xfrm>
          <a:prstGeom prst="rect">
            <a:avLst/>
          </a:prstGeom>
          <a:solidFill>
            <a:srgbClr val="FFFFFF"/>
          </a:solidFill>
          <a:ln>
            <a:noFill/>
          </a:ln>
          <a:extLst>
            <a:ext uri="{91240B29-F687-4F45-9708-019B960494DF}">
              <a14:hiddenLine xmlns:a14="http://schemas.microsoft.com/office/drawing/2010/main" w="12700" algn="ctr">
                <a:solidFill>
                  <a:srgbClr val="000000"/>
                </a:solidFill>
                <a:miter lim="800000"/>
                <a:headEnd/>
                <a:tailEnd/>
              </a14:hiddenLine>
            </a:ext>
          </a:extLst>
        </p:spPr>
      </p:pic>
      <p:pic>
        <p:nvPicPr>
          <p:cNvPr id="11" name="Picture 7" descr="txp_fig">
            <a:extLst>
              <a:ext uri="{FF2B5EF4-FFF2-40B4-BE49-F238E27FC236}">
                <a16:creationId xmlns:a16="http://schemas.microsoft.com/office/drawing/2014/main" id="{073E7349-C530-41E1-B994-5758C6DDD7AC}"/>
              </a:ext>
            </a:extLst>
          </p:cNvPr>
          <p:cNvPicPr>
            <a:picLocks noChangeAspect="1" noChangeArrowheads="1"/>
          </p:cNvPicPr>
          <p:nvPr>
            <p:custDataLst>
              <p:tags r:id="rId2"/>
            </p:custDataLst>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65563" y="5118682"/>
            <a:ext cx="7143750" cy="696912"/>
          </a:xfrm>
          <a:prstGeom prst="rect">
            <a:avLst/>
          </a:prstGeom>
          <a:solidFill>
            <a:srgbClr val="FFFFFF"/>
          </a:solidFill>
          <a:ln>
            <a:noFill/>
          </a:ln>
          <a:extLst>
            <a:ext uri="{91240B29-F687-4F45-9708-019B960494DF}">
              <a14:hiddenLine xmlns:a14="http://schemas.microsoft.com/office/drawing/2010/main" w="12700" algn="ctr">
                <a:solidFill>
                  <a:srgbClr val="000000"/>
                </a:solidFill>
                <a:miter lim="800000"/>
                <a:headEnd/>
                <a:tailEnd/>
              </a14:hiddenLine>
            </a:ext>
          </a:extLst>
        </p:spPr>
      </p:pic>
      <p:sp>
        <p:nvSpPr>
          <p:cNvPr id="12" name="Footer Placeholder 11">
            <a:extLst>
              <a:ext uri="{FF2B5EF4-FFF2-40B4-BE49-F238E27FC236}">
                <a16:creationId xmlns:a16="http://schemas.microsoft.com/office/drawing/2014/main" id="{EBC75998-C986-423B-8443-C086F1C883EB}"/>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2166662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D11B87-28B0-43BE-AB80-BA3E6B2F3802}"/>
              </a:ext>
            </a:extLst>
          </p:cNvPr>
          <p:cNvSpPr>
            <a:spLocks noGrp="1"/>
          </p:cNvSpPr>
          <p:nvPr>
            <p:ph type="title"/>
          </p:nvPr>
        </p:nvSpPr>
        <p:spPr>
          <a:xfrm>
            <a:off x="838200" y="365125"/>
            <a:ext cx="10515600" cy="1325563"/>
          </a:xfrm>
        </p:spPr>
        <p:txBody>
          <a:bodyPr>
            <a:normAutofit/>
          </a:bodyPr>
          <a:lstStyle/>
          <a:p>
            <a:r>
              <a:rPr lang="en-US" sz="4800" dirty="0">
                <a:latin typeface="Georgia Pro" panose="02040502050405020303" pitchFamily="18" charset="0"/>
              </a:rPr>
              <a:t>Attenuation</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EBE1FD7-41D9-46D6-A6BA-F7C6CBFA5EE3}"/>
              </a:ext>
            </a:extLst>
          </p:cNvPr>
          <p:cNvSpPr>
            <a:spLocks noGrp="1"/>
          </p:cNvSpPr>
          <p:nvPr>
            <p:ph idx="1"/>
          </p:nvPr>
        </p:nvSpPr>
        <p:spPr>
          <a:xfrm>
            <a:off x="838200" y="1929384"/>
            <a:ext cx="10515600" cy="4251960"/>
          </a:xfrm>
        </p:spPr>
        <p:txBody>
          <a:bodyPr>
            <a:normAutofit/>
          </a:bodyPr>
          <a:lstStyle/>
          <a:p>
            <a:pPr eaLnBrk="1" hangingPunct="1">
              <a:defRPr/>
            </a:pPr>
            <a:r>
              <a:rPr lang="en-US" dirty="0">
                <a:latin typeface="Georgia Pro" panose="02040502050405020303" pitchFamily="18" charset="0"/>
              </a:rPr>
              <a:t>Obstacles, multi-path, </a:t>
            </a:r>
            <a:r>
              <a:rPr lang="en-US" dirty="0" err="1">
                <a:latin typeface="Georgia Pro" panose="02040502050405020303" pitchFamily="18" charset="0"/>
              </a:rPr>
              <a:t>etc</a:t>
            </a:r>
            <a:r>
              <a:rPr lang="en-US" dirty="0">
                <a:latin typeface="Georgia Pro" panose="02040502050405020303" pitchFamily="18" charset="0"/>
              </a:rPr>
              <a:t>?</a:t>
            </a:r>
          </a:p>
          <a:p>
            <a:pPr eaLnBrk="1" hangingPunct="1">
              <a:defRPr/>
            </a:pPr>
            <a:r>
              <a:rPr lang="en-US" dirty="0">
                <a:latin typeface="Georgia Pro" panose="02040502050405020303" pitchFamily="18" charset="0"/>
              </a:rPr>
              <a:t>Experiments show can be represented by a random variable</a:t>
            </a:r>
          </a:p>
          <a:p>
            <a:pPr lvl="1" eaLnBrk="1" hangingPunct="1">
              <a:defRPr/>
            </a:pPr>
            <a:r>
              <a:rPr lang="en-US" dirty="0">
                <a:latin typeface="Georgia Pro" panose="02040502050405020303" pitchFamily="18" charset="0"/>
              </a:rPr>
              <a:t>Equivalent to multiplying with a lognormal distributed </a:t>
            </a:r>
            <a:r>
              <a:rPr lang="en-US" dirty="0" err="1">
                <a:latin typeface="Georgia Pro" panose="02040502050405020303" pitchFamily="18" charset="0"/>
              </a:rPr>
              <a:t>r.v.</a:t>
            </a:r>
            <a:r>
              <a:rPr lang="en-US" dirty="0">
                <a:latin typeface="Georgia Pro" panose="02040502050405020303" pitchFamily="18" charset="0"/>
              </a:rPr>
              <a:t> in metric units ! </a:t>
            </a:r>
            <a:r>
              <a:rPr lang="en-US" i="1" dirty="0">
                <a:solidFill>
                  <a:schemeClr val="accent2"/>
                </a:solidFill>
                <a:latin typeface="Georgia Pro" panose="02040502050405020303" pitchFamily="18" charset="0"/>
              </a:rPr>
              <a:t>lognormal fading </a:t>
            </a:r>
            <a:endParaRPr lang="en-US" dirty="0">
              <a:solidFill>
                <a:schemeClr val="accent2"/>
              </a:solidFill>
              <a:latin typeface="Georgia Pro" panose="02040502050405020303" pitchFamily="18" charset="0"/>
            </a:endParaRPr>
          </a:p>
          <a:p>
            <a:endParaRPr lang="ar-SA" sz="2200" dirty="0">
              <a:latin typeface="Georgia Pro" panose="02040502050405020303" pitchFamily="18" charset="0"/>
            </a:endParaRPr>
          </a:p>
        </p:txBody>
      </p:sp>
      <p:pic>
        <p:nvPicPr>
          <p:cNvPr id="7" name="Picture 9" descr="txp_fig">
            <a:extLst>
              <a:ext uri="{FF2B5EF4-FFF2-40B4-BE49-F238E27FC236}">
                <a16:creationId xmlns:a16="http://schemas.microsoft.com/office/drawing/2014/main" id="{2C2061F3-D466-4651-B7C7-EA886F12A52D}"/>
              </a:ext>
            </a:extLst>
          </p:cNvPr>
          <p:cNvPicPr>
            <a:picLocks noChangeAspect="1" noChangeArrowheads="1"/>
          </p:cNvPicPr>
          <p:nvPr>
            <p:custDataLst>
              <p:tags r:id="rId1"/>
            </p:custDataLst>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3000" y="4191000"/>
            <a:ext cx="8509000" cy="698500"/>
          </a:xfrm>
          <a:prstGeom prst="rect">
            <a:avLst/>
          </a:prstGeom>
          <a:solidFill>
            <a:srgbClr val="FFFFFF"/>
          </a:solidFill>
          <a:ln>
            <a:noFill/>
          </a:ln>
          <a:extLst>
            <a:ext uri="{91240B29-F687-4F45-9708-019B960494DF}">
              <a14:hiddenLine xmlns:a14="http://schemas.microsoft.com/office/drawing/2010/main" w="12700" algn="ctr">
                <a:solidFill>
                  <a:srgbClr val="000000"/>
                </a:solidFill>
                <a:miter lim="800000"/>
                <a:headEnd/>
                <a:tailEnd/>
              </a14:hiddenLine>
            </a:ext>
          </a:extLst>
        </p:spPr>
      </p:pic>
      <p:sp>
        <p:nvSpPr>
          <p:cNvPr id="9" name="Footer Placeholder 8">
            <a:extLst>
              <a:ext uri="{FF2B5EF4-FFF2-40B4-BE49-F238E27FC236}">
                <a16:creationId xmlns:a16="http://schemas.microsoft.com/office/drawing/2014/main" id="{06C18955-B6DF-4354-8B38-DFA14A6F467E}"/>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2687363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36435-48EF-42CB-84EF-C6D5B108DCDD}"/>
              </a:ext>
            </a:extLst>
          </p:cNvPr>
          <p:cNvSpPr>
            <a:spLocks noGrp="1"/>
          </p:cNvSpPr>
          <p:nvPr>
            <p:ph type="title"/>
          </p:nvPr>
        </p:nvSpPr>
        <p:spPr/>
        <p:txBody>
          <a:bodyPr/>
          <a:lstStyle/>
          <a:p>
            <a:pPr algn="l"/>
            <a:r>
              <a:rPr lang="en-GB" dirty="0"/>
              <a:t>Multi-path Effects</a:t>
            </a:r>
          </a:p>
        </p:txBody>
      </p:sp>
      <p:sp>
        <p:nvSpPr>
          <p:cNvPr id="4" name="Footer Placeholder 3">
            <a:extLst>
              <a:ext uri="{FF2B5EF4-FFF2-40B4-BE49-F238E27FC236}">
                <a16:creationId xmlns:a16="http://schemas.microsoft.com/office/drawing/2014/main" id="{F8E8C4F1-EDC2-4C7B-B648-BB795C95C83B}"/>
              </a:ext>
            </a:extLst>
          </p:cNvPr>
          <p:cNvSpPr>
            <a:spLocks noGrp="1"/>
          </p:cNvSpPr>
          <p:nvPr>
            <p:ph type="ftr" sz="quarter" idx="11"/>
          </p:nvPr>
        </p:nvSpPr>
        <p:spPr/>
        <p:txBody>
          <a:bodyPr/>
          <a:lstStyle/>
          <a:p>
            <a:r>
              <a:rPr lang="en-US"/>
              <a:t>Wireless Sensor Network</a:t>
            </a:r>
            <a:endParaRPr lang="en-US" dirty="0"/>
          </a:p>
        </p:txBody>
      </p:sp>
      <p:sp>
        <p:nvSpPr>
          <p:cNvPr id="5" name="Slide Number Placeholder 4">
            <a:extLst>
              <a:ext uri="{FF2B5EF4-FFF2-40B4-BE49-F238E27FC236}">
                <a16:creationId xmlns:a16="http://schemas.microsoft.com/office/drawing/2014/main" id="{538FBA42-0C9A-42F5-A58F-E32ABA6343CA}"/>
              </a:ext>
            </a:extLst>
          </p:cNvPr>
          <p:cNvSpPr>
            <a:spLocks noGrp="1"/>
          </p:cNvSpPr>
          <p:nvPr>
            <p:ph type="sldNum" sz="quarter" idx="12"/>
          </p:nvPr>
        </p:nvSpPr>
        <p:spPr/>
        <p:txBody>
          <a:bodyPr/>
          <a:lstStyle/>
          <a:p>
            <a:fld id="{3A98EE3D-8CD1-4C3F-BD1C-C98C9596463C}" type="slidenum">
              <a:rPr lang="en-US" smtClean="0"/>
              <a:t>25</a:t>
            </a:fld>
            <a:endParaRPr lang="en-US" dirty="0"/>
          </a:p>
        </p:txBody>
      </p:sp>
      <p:pic>
        <p:nvPicPr>
          <p:cNvPr id="7" name="Picture 6">
            <a:extLst>
              <a:ext uri="{FF2B5EF4-FFF2-40B4-BE49-F238E27FC236}">
                <a16:creationId xmlns:a16="http://schemas.microsoft.com/office/drawing/2014/main" id="{E98C3F7A-025F-461E-91DE-964B66C2F3EF}"/>
              </a:ext>
            </a:extLst>
          </p:cNvPr>
          <p:cNvPicPr>
            <a:picLocks noChangeAspect="1"/>
          </p:cNvPicPr>
          <p:nvPr/>
        </p:nvPicPr>
        <p:blipFill>
          <a:blip r:embed="rId2"/>
          <a:stretch>
            <a:fillRect/>
          </a:stretch>
        </p:blipFill>
        <p:spPr>
          <a:xfrm>
            <a:off x="2038693" y="1208198"/>
            <a:ext cx="6571907" cy="4678965"/>
          </a:xfrm>
          <a:prstGeom prst="rect">
            <a:avLst/>
          </a:prstGeom>
        </p:spPr>
      </p:pic>
    </p:spTree>
    <p:extLst>
      <p:ext uri="{BB962C8B-B14F-4D97-AF65-F5344CB8AC3E}">
        <p14:creationId xmlns:p14="http://schemas.microsoft.com/office/powerpoint/2010/main" val="2853630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36435-48EF-42CB-84EF-C6D5B108DCDD}"/>
              </a:ext>
            </a:extLst>
          </p:cNvPr>
          <p:cNvSpPr>
            <a:spLocks noGrp="1"/>
          </p:cNvSpPr>
          <p:nvPr>
            <p:ph type="title"/>
          </p:nvPr>
        </p:nvSpPr>
        <p:spPr/>
        <p:txBody>
          <a:bodyPr/>
          <a:lstStyle/>
          <a:p>
            <a:pPr algn="l"/>
            <a:r>
              <a:rPr lang="en-GB" dirty="0"/>
              <a:t>Multi-path Effects</a:t>
            </a:r>
          </a:p>
        </p:txBody>
      </p:sp>
      <p:sp>
        <p:nvSpPr>
          <p:cNvPr id="3" name="Content Placeholder 2">
            <a:extLst>
              <a:ext uri="{FF2B5EF4-FFF2-40B4-BE49-F238E27FC236}">
                <a16:creationId xmlns:a16="http://schemas.microsoft.com/office/drawing/2014/main" id="{E79A8193-BF49-4E3C-8644-74736C3F8B9A}"/>
              </a:ext>
            </a:extLst>
          </p:cNvPr>
          <p:cNvSpPr>
            <a:spLocks noGrp="1"/>
          </p:cNvSpPr>
          <p:nvPr>
            <p:ph idx="1"/>
          </p:nvPr>
        </p:nvSpPr>
        <p:spPr/>
        <p:txBody>
          <a:bodyPr>
            <a:normAutofit fontScale="77500" lnSpcReduction="20000"/>
          </a:bodyPr>
          <a:lstStyle/>
          <a:p>
            <a:r>
              <a:rPr lang="en-GB" dirty="0"/>
              <a:t>Reflection and scattering from a surface generally result in multiple copies of the signal being received at the receiver. </a:t>
            </a:r>
          </a:p>
          <a:p>
            <a:r>
              <a:rPr lang="en-GB" dirty="0"/>
              <a:t>This is mainly related to the omnidirectional propagation of signal waves from the transmitter. </a:t>
            </a:r>
          </a:p>
          <a:p>
            <a:r>
              <a:rPr lang="en-GB" dirty="0"/>
              <a:t>One can visualize multiple rays propagating away from the transmitter in all directions. Because of the reflection and scattering, multiple paths exist through which these rays can reach the receiver. </a:t>
            </a:r>
          </a:p>
          <a:p>
            <a:r>
              <a:rPr lang="en-GB" dirty="0"/>
              <a:t>The direct path between the transmitter and receiver is called the line-of-sight (</a:t>
            </a:r>
            <a:r>
              <a:rPr lang="en-GB" dirty="0" err="1"/>
              <a:t>LoS</a:t>
            </a:r>
            <a:r>
              <a:rPr lang="en-GB" dirty="0"/>
              <a:t>) path. In addition to the </a:t>
            </a:r>
            <a:r>
              <a:rPr lang="en-GB" dirty="0" err="1"/>
              <a:t>LoS</a:t>
            </a:r>
            <a:r>
              <a:rPr lang="en-GB" dirty="0"/>
              <a:t> path between a transmitter and the receiver, a group of rays may also reflect or scatter from surrounding surfaces and reach the receiver. </a:t>
            </a:r>
          </a:p>
          <a:p>
            <a:r>
              <a:rPr lang="en-GB" dirty="0"/>
              <a:t>These paths are referred to as the non-line-of-sight (</a:t>
            </a:r>
            <a:r>
              <a:rPr lang="en-GB" dirty="0" err="1"/>
              <a:t>NLoS</a:t>
            </a:r>
            <a:r>
              <a:rPr lang="en-GB" dirty="0"/>
              <a:t>) paths. Those </a:t>
            </a:r>
            <a:r>
              <a:rPr lang="en-GB" dirty="0" err="1"/>
              <a:t>NLoS</a:t>
            </a:r>
            <a:r>
              <a:rPr lang="en-GB" dirty="0"/>
              <a:t> rays that encounter attenuation comparable to the </a:t>
            </a:r>
            <a:r>
              <a:rPr lang="en-GB" dirty="0" err="1"/>
              <a:t>LoS</a:t>
            </a:r>
            <a:r>
              <a:rPr lang="en-GB" dirty="0"/>
              <a:t> path also contribute to the success of the communication. These effects are called multi-path effects because of the multiple rays that are received at the receiver from different paths.</a:t>
            </a:r>
          </a:p>
        </p:txBody>
      </p:sp>
      <p:sp>
        <p:nvSpPr>
          <p:cNvPr id="4" name="Footer Placeholder 3">
            <a:extLst>
              <a:ext uri="{FF2B5EF4-FFF2-40B4-BE49-F238E27FC236}">
                <a16:creationId xmlns:a16="http://schemas.microsoft.com/office/drawing/2014/main" id="{F8E8C4F1-EDC2-4C7B-B648-BB795C95C83B}"/>
              </a:ext>
            </a:extLst>
          </p:cNvPr>
          <p:cNvSpPr>
            <a:spLocks noGrp="1"/>
          </p:cNvSpPr>
          <p:nvPr>
            <p:ph type="ftr" sz="quarter" idx="11"/>
          </p:nvPr>
        </p:nvSpPr>
        <p:spPr/>
        <p:txBody>
          <a:bodyPr/>
          <a:lstStyle/>
          <a:p>
            <a:r>
              <a:rPr lang="en-US"/>
              <a:t>Wireless Sensor Network</a:t>
            </a:r>
            <a:endParaRPr lang="en-US" dirty="0"/>
          </a:p>
        </p:txBody>
      </p:sp>
      <p:sp>
        <p:nvSpPr>
          <p:cNvPr id="5" name="Slide Number Placeholder 4">
            <a:extLst>
              <a:ext uri="{FF2B5EF4-FFF2-40B4-BE49-F238E27FC236}">
                <a16:creationId xmlns:a16="http://schemas.microsoft.com/office/drawing/2014/main" id="{538FBA42-0C9A-42F5-A58F-E32ABA6343CA}"/>
              </a:ext>
            </a:extLst>
          </p:cNvPr>
          <p:cNvSpPr>
            <a:spLocks noGrp="1"/>
          </p:cNvSpPr>
          <p:nvPr>
            <p:ph type="sldNum" sz="quarter" idx="12"/>
          </p:nvPr>
        </p:nvSpPr>
        <p:spPr/>
        <p:txBody>
          <a:bodyPr/>
          <a:lstStyle/>
          <a:p>
            <a:fld id="{3A98EE3D-8CD1-4C3F-BD1C-C98C9596463C}" type="slidenum">
              <a:rPr lang="en-US" smtClean="0"/>
              <a:t>26</a:t>
            </a:fld>
            <a:endParaRPr lang="en-US" dirty="0"/>
          </a:p>
        </p:txBody>
      </p:sp>
    </p:spTree>
    <p:extLst>
      <p:ext uri="{BB962C8B-B14F-4D97-AF65-F5344CB8AC3E}">
        <p14:creationId xmlns:p14="http://schemas.microsoft.com/office/powerpoint/2010/main" val="3800946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552C7C-5CE5-4E9A-A388-E2182FC42CE6}"/>
              </a:ext>
            </a:extLst>
          </p:cNvPr>
          <p:cNvSpPr>
            <a:spLocks noGrp="1"/>
          </p:cNvSpPr>
          <p:nvPr>
            <p:ph type="title"/>
          </p:nvPr>
        </p:nvSpPr>
        <p:spPr>
          <a:xfrm>
            <a:off x="838200" y="365125"/>
            <a:ext cx="10515600" cy="1325563"/>
          </a:xfrm>
        </p:spPr>
        <p:txBody>
          <a:bodyPr>
            <a:normAutofit/>
          </a:bodyPr>
          <a:lstStyle/>
          <a:p>
            <a:r>
              <a:rPr lang="en-US" sz="4800" dirty="0">
                <a:latin typeface="Georgia Pro" panose="02040502050405020303" pitchFamily="18" charset="0"/>
              </a:rPr>
              <a:t>Multi-path Effects</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DDB0DFF-821F-4FC6-969F-B5C94A7DC2CA}"/>
              </a:ext>
            </a:extLst>
          </p:cNvPr>
          <p:cNvSpPr>
            <a:spLocks noGrp="1"/>
          </p:cNvSpPr>
          <p:nvPr>
            <p:ph idx="1"/>
          </p:nvPr>
        </p:nvSpPr>
        <p:spPr>
          <a:xfrm>
            <a:off x="838200" y="1929384"/>
            <a:ext cx="10515600" cy="4251960"/>
          </a:xfrm>
        </p:spPr>
        <p:txBody>
          <a:bodyPr>
            <a:normAutofit/>
          </a:bodyPr>
          <a:lstStyle/>
          <a:p>
            <a:r>
              <a:rPr lang="en-US" dirty="0">
                <a:latin typeface="Georgia Pro" panose="02040502050405020303" pitchFamily="18" charset="0"/>
              </a:rPr>
              <a:t>For short range communication such as in WSNs, the multi-path effects are modeled by a log-normal random variable [34]. As a result, the path loss formula can be rewritten as</a:t>
            </a:r>
          </a:p>
          <a:p>
            <a:endParaRPr lang="en-US" dirty="0">
              <a:latin typeface="Georgia Pro" panose="02040502050405020303" pitchFamily="18" charset="0"/>
            </a:endParaRPr>
          </a:p>
          <a:p>
            <a:endParaRPr lang="en-US" dirty="0">
              <a:latin typeface="Georgia Pro" panose="02040502050405020303" pitchFamily="18" charset="0"/>
            </a:endParaRPr>
          </a:p>
          <a:p>
            <a:pPr marL="342900" indent="-342900" eaLnBrk="0" hangingPunct="0">
              <a:lnSpc>
                <a:spcPct val="90000"/>
              </a:lnSpc>
              <a:spcBef>
                <a:spcPct val="20000"/>
              </a:spcBef>
              <a:buClr>
                <a:schemeClr val="folHlink"/>
              </a:buClr>
              <a:buSzPct val="75000"/>
              <a:buFont typeface="Monotype Sorts" pitchFamily="1" charset="2"/>
              <a:buNone/>
              <a:defRPr/>
            </a:pPr>
            <a:endParaRPr lang="en-US" dirty="0">
              <a:latin typeface="Georgia Pro" panose="02040502050405020303" pitchFamily="18" charset="0"/>
            </a:endParaRPr>
          </a:p>
          <a:p>
            <a:pPr marL="342900" indent="-342900" eaLnBrk="0" hangingPunct="0">
              <a:lnSpc>
                <a:spcPct val="90000"/>
              </a:lnSpc>
              <a:spcBef>
                <a:spcPct val="20000"/>
              </a:spcBef>
              <a:buClr>
                <a:schemeClr val="folHlink"/>
              </a:buClr>
              <a:buSzPct val="75000"/>
              <a:buFont typeface="Monotype Sorts" pitchFamily="1" charset="2"/>
              <a:buNone/>
              <a:defRPr/>
            </a:pPr>
            <a:endParaRPr lang="en-US" dirty="0">
              <a:latin typeface="Georgia Pro" panose="02040502050405020303" pitchFamily="18" charset="0"/>
            </a:endParaRPr>
          </a:p>
          <a:p>
            <a:pPr marL="0" indent="0">
              <a:buNone/>
            </a:pPr>
            <a:endParaRPr lang="en-US" dirty="0">
              <a:latin typeface="Georgia Pro" panose="02040502050405020303" pitchFamily="18" charset="0"/>
            </a:endParaRPr>
          </a:p>
          <a:p>
            <a:endParaRPr lang="en-US" dirty="0">
              <a:latin typeface="Georgia Pro" panose="02040502050405020303" pitchFamily="18" charset="0"/>
            </a:endParaRPr>
          </a:p>
          <a:p>
            <a:pPr marL="0" indent="0">
              <a:buNone/>
            </a:pPr>
            <a:endParaRPr lang="ar-SA" dirty="0">
              <a:latin typeface="Georgia Pro" panose="02040502050405020303" pitchFamily="18" charset="0"/>
            </a:endParaRPr>
          </a:p>
        </p:txBody>
      </p:sp>
      <p:pic>
        <p:nvPicPr>
          <p:cNvPr id="11" name="Picture 10">
            <a:extLst>
              <a:ext uri="{FF2B5EF4-FFF2-40B4-BE49-F238E27FC236}">
                <a16:creationId xmlns:a16="http://schemas.microsoft.com/office/drawing/2014/main" id="{E25B72F2-06CF-4717-8B97-E8D4F36B39A5}"/>
              </a:ext>
            </a:extLst>
          </p:cNvPr>
          <p:cNvPicPr>
            <a:picLocks noChangeAspect="1"/>
          </p:cNvPicPr>
          <p:nvPr/>
        </p:nvPicPr>
        <p:blipFill>
          <a:blip r:embed="rId2"/>
          <a:stretch>
            <a:fillRect/>
          </a:stretch>
        </p:blipFill>
        <p:spPr>
          <a:xfrm>
            <a:off x="3137686" y="3530219"/>
            <a:ext cx="4543425" cy="561975"/>
          </a:xfrm>
          <a:prstGeom prst="rect">
            <a:avLst/>
          </a:prstGeom>
        </p:spPr>
      </p:pic>
      <p:grpSp>
        <p:nvGrpSpPr>
          <p:cNvPr id="12" name="Group 24">
            <a:extLst>
              <a:ext uri="{FF2B5EF4-FFF2-40B4-BE49-F238E27FC236}">
                <a16:creationId xmlns:a16="http://schemas.microsoft.com/office/drawing/2014/main" id="{C2086658-CC40-45F4-A71B-50F9657F441B}"/>
              </a:ext>
            </a:extLst>
          </p:cNvPr>
          <p:cNvGrpSpPr>
            <a:grpSpLocks/>
          </p:cNvGrpSpPr>
          <p:nvPr/>
        </p:nvGrpSpPr>
        <p:grpSpPr bwMode="auto">
          <a:xfrm>
            <a:off x="2733367" y="3474184"/>
            <a:ext cx="1513495" cy="1739900"/>
            <a:chOff x="864" y="1584"/>
            <a:chExt cx="1200" cy="1096"/>
          </a:xfrm>
        </p:grpSpPr>
        <p:sp>
          <p:nvSpPr>
            <p:cNvPr id="13" name="Oval 11">
              <a:extLst>
                <a:ext uri="{FF2B5EF4-FFF2-40B4-BE49-F238E27FC236}">
                  <a16:creationId xmlns:a16="http://schemas.microsoft.com/office/drawing/2014/main" id="{163A91FF-124C-4E2E-AE71-72FA3D225E68}"/>
                </a:ext>
              </a:extLst>
            </p:cNvPr>
            <p:cNvSpPr>
              <a:spLocks noChangeArrowheads="1"/>
            </p:cNvSpPr>
            <p:nvPr/>
          </p:nvSpPr>
          <p:spPr bwMode="auto">
            <a:xfrm>
              <a:off x="1296" y="1584"/>
              <a:ext cx="768" cy="336"/>
            </a:xfrm>
            <a:prstGeom prst="ellipse">
              <a:avLst/>
            </a:prstGeom>
            <a:noFill/>
            <a:ln w="57150">
              <a:solidFill>
                <a:schemeClr val="accent4">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endParaRPr lang="en-US" altLang="ar-SA">
                <a:latin typeface="Arial" panose="020B0604020202020204" pitchFamily="34" charset="0"/>
              </a:endParaRPr>
            </a:p>
          </p:txBody>
        </p:sp>
        <p:sp>
          <p:nvSpPr>
            <p:cNvPr id="14" name="Line 12">
              <a:extLst>
                <a:ext uri="{FF2B5EF4-FFF2-40B4-BE49-F238E27FC236}">
                  <a16:creationId xmlns:a16="http://schemas.microsoft.com/office/drawing/2014/main" id="{DD608446-A71E-466B-A694-5F3A6ED1B97F}"/>
                </a:ext>
              </a:extLst>
            </p:cNvPr>
            <p:cNvSpPr>
              <a:spLocks noChangeShapeType="1"/>
            </p:cNvSpPr>
            <p:nvPr/>
          </p:nvSpPr>
          <p:spPr bwMode="auto">
            <a:xfrm flipV="1">
              <a:off x="1296" y="1920"/>
              <a:ext cx="144" cy="288"/>
            </a:xfrm>
            <a:prstGeom prst="line">
              <a:avLst/>
            </a:prstGeom>
            <a:noFill/>
            <a:ln w="57150">
              <a:solidFill>
                <a:schemeClr val="accent4">
                  <a:lumMod val="60000"/>
                  <a:lumOff val="4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ar-SA"/>
            </a:p>
          </p:txBody>
        </p:sp>
        <p:sp>
          <p:nvSpPr>
            <p:cNvPr id="15" name="Text Box 13">
              <a:extLst>
                <a:ext uri="{FF2B5EF4-FFF2-40B4-BE49-F238E27FC236}">
                  <a16:creationId xmlns:a16="http://schemas.microsoft.com/office/drawing/2014/main" id="{AE75E489-8EAB-4A47-9F05-EA9644678450}"/>
                </a:ext>
              </a:extLst>
            </p:cNvPr>
            <p:cNvSpPr txBox="1">
              <a:spLocks noChangeArrowheads="1"/>
            </p:cNvSpPr>
            <p:nvPr/>
          </p:nvSpPr>
          <p:spPr bwMode="auto">
            <a:xfrm>
              <a:off x="864" y="2234"/>
              <a:ext cx="995" cy="446"/>
            </a:xfrm>
            <a:prstGeom prst="rect">
              <a:avLst/>
            </a:prstGeom>
            <a:noFill/>
            <a:ln w="9525">
              <a:solidFill>
                <a:schemeClr val="accent4">
                  <a:lumMod val="60000"/>
                  <a:lumOff val="40000"/>
                </a:schemeClr>
              </a:solidFill>
              <a:miter lim="800000"/>
              <a:headEnd/>
              <a:tailEnd/>
            </a:ln>
            <a:effectLst/>
          </p:spPr>
          <p:txBody>
            <a:bodyPr wrap="none">
              <a:spAutoFit/>
            </a:bodyPr>
            <a:lstStyle/>
            <a:p>
              <a:pPr marL="342900" indent="-342900" eaLnBrk="0" hangingPunct="0">
                <a:lnSpc>
                  <a:spcPct val="90000"/>
                </a:lnSpc>
                <a:spcBef>
                  <a:spcPct val="20000"/>
                </a:spcBef>
                <a:buClr>
                  <a:schemeClr val="folHlink"/>
                </a:buClr>
                <a:buSzPct val="75000"/>
                <a:buFont typeface="Monotype Sorts" pitchFamily="1" charset="2"/>
                <a:buNone/>
                <a:defRPr/>
              </a:pPr>
              <a:r>
                <a:rPr lang="en-US" sz="2000" dirty="0">
                  <a:latin typeface="Arial" pitchFamily="34" charset="0"/>
                  <a:ea typeface="+mn-ea"/>
                </a:rPr>
                <a:t>Received</a:t>
              </a:r>
            </a:p>
            <a:p>
              <a:pPr marL="342900" indent="-342900" eaLnBrk="0" hangingPunct="0">
                <a:lnSpc>
                  <a:spcPct val="90000"/>
                </a:lnSpc>
                <a:spcBef>
                  <a:spcPct val="20000"/>
                </a:spcBef>
                <a:buClr>
                  <a:schemeClr val="folHlink"/>
                </a:buClr>
                <a:buSzPct val="75000"/>
                <a:buFont typeface="Monotype Sorts" pitchFamily="1" charset="2"/>
                <a:buNone/>
                <a:defRPr/>
              </a:pPr>
              <a:r>
                <a:rPr lang="en-US" sz="2000" dirty="0">
                  <a:latin typeface="Arial" pitchFamily="34" charset="0"/>
                  <a:ea typeface="+mn-ea"/>
                </a:rPr>
                <a:t>Power</a:t>
              </a:r>
            </a:p>
          </p:txBody>
        </p:sp>
      </p:grpSp>
      <p:grpSp>
        <p:nvGrpSpPr>
          <p:cNvPr id="16" name="Group 25">
            <a:extLst>
              <a:ext uri="{FF2B5EF4-FFF2-40B4-BE49-F238E27FC236}">
                <a16:creationId xmlns:a16="http://schemas.microsoft.com/office/drawing/2014/main" id="{571F5177-E7F6-4078-B1A4-7E203E9DD565}"/>
              </a:ext>
            </a:extLst>
          </p:cNvPr>
          <p:cNvGrpSpPr>
            <a:grpSpLocks/>
          </p:cNvGrpSpPr>
          <p:nvPr/>
        </p:nvGrpSpPr>
        <p:grpSpPr bwMode="auto">
          <a:xfrm>
            <a:off x="4165095" y="3327781"/>
            <a:ext cx="2973124" cy="1551223"/>
            <a:chOff x="2688" y="1296"/>
            <a:chExt cx="2544" cy="1575"/>
          </a:xfrm>
        </p:grpSpPr>
        <p:sp>
          <p:nvSpPr>
            <p:cNvPr id="17" name="Oval 14">
              <a:extLst>
                <a:ext uri="{FF2B5EF4-FFF2-40B4-BE49-F238E27FC236}">
                  <a16:creationId xmlns:a16="http://schemas.microsoft.com/office/drawing/2014/main" id="{7E4A85C6-ECA1-4BDE-B40C-26291195A3D6}"/>
                </a:ext>
              </a:extLst>
            </p:cNvPr>
            <p:cNvSpPr>
              <a:spLocks noChangeArrowheads="1"/>
            </p:cNvSpPr>
            <p:nvPr/>
          </p:nvSpPr>
          <p:spPr bwMode="auto">
            <a:xfrm>
              <a:off x="2688" y="1296"/>
              <a:ext cx="2544" cy="912"/>
            </a:xfrm>
            <a:prstGeom prst="ellipse">
              <a:avLst/>
            </a:prstGeom>
            <a:noFill/>
            <a:ln w="57150">
              <a:solidFill>
                <a:schemeClr val="accent4">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endParaRPr lang="en-US" altLang="ar-SA">
                <a:latin typeface="Arial" panose="020B0604020202020204" pitchFamily="34" charset="0"/>
              </a:endParaRPr>
            </a:p>
          </p:txBody>
        </p:sp>
        <p:sp>
          <p:nvSpPr>
            <p:cNvPr id="18" name="Line 15">
              <a:extLst>
                <a:ext uri="{FF2B5EF4-FFF2-40B4-BE49-F238E27FC236}">
                  <a16:creationId xmlns:a16="http://schemas.microsoft.com/office/drawing/2014/main" id="{23BC490D-0D1B-4D6A-B8EF-A4FE81CF9F5A}"/>
                </a:ext>
              </a:extLst>
            </p:cNvPr>
            <p:cNvSpPr>
              <a:spLocks noChangeShapeType="1"/>
            </p:cNvSpPr>
            <p:nvPr/>
          </p:nvSpPr>
          <p:spPr bwMode="auto">
            <a:xfrm flipV="1">
              <a:off x="3744" y="2208"/>
              <a:ext cx="144" cy="288"/>
            </a:xfrm>
            <a:prstGeom prst="line">
              <a:avLst/>
            </a:prstGeom>
            <a:noFill/>
            <a:ln w="57150">
              <a:solidFill>
                <a:schemeClr val="accent4">
                  <a:lumMod val="60000"/>
                  <a:lumOff val="4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ar-SA"/>
            </a:p>
          </p:txBody>
        </p:sp>
        <p:sp>
          <p:nvSpPr>
            <p:cNvPr id="19" name="Text Box 16">
              <a:extLst>
                <a:ext uri="{FF2B5EF4-FFF2-40B4-BE49-F238E27FC236}">
                  <a16:creationId xmlns:a16="http://schemas.microsoft.com/office/drawing/2014/main" id="{5D2FBE1B-3DB2-4B27-8E04-A433199368CA}"/>
                </a:ext>
              </a:extLst>
            </p:cNvPr>
            <p:cNvSpPr txBox="1">
              <a:spLocks noChangeArrowheads="1"/>
            </p:cNvSpPr>
            <p:nvPr/>
          </p:nvSpPr>
          <p:spPr bwMode="auto">
            <a:xfrm>
              <a:off x="3248" y="2496"/>
              <a:ext cx="1061" cy="375"/>
            </a:xfrm>
            <a:prstGeom prst="rect">
              <a:avLst/>
            </a:prstGeom>
            <a:noFill/>
            <a:ln w="9525">
              <a:solidFill>
                <a:schemeClr val="accent4">
                  <a:lumMod val="60000"/>
                  <a:lumOff val="40000"/>
                </a:schemeClr>
              </a:solidFill>
              <a:miter lim="800000"/>
              <a:headEnd/>
              <a:tailEnd/>
            </a:ln>
            <a:effectLst/>
          </p:spPr>
          <p:txBody>
            <a:bodyPr wrap="none">
              <a:spAutoFit/>
            </a:bodyPr>
            <a:lstStyle/>
            <a:p>
              <a:pPr marL="342900" indent="-342900" eaLnBrk="0" hangingPunct="0">
                <a:lnSpc>
                  <a:spcPct val="90000"/>
                </a:lnSpc>
                <a:spcBef>
                  <a:spcPct val="20000"/>
                </a:spcBef>
                <a:buClr>
                  <a:schemeClr val="folHlink"/>
                </a:buClr>
                <a:buSzPct val="75000"/>
                <a:buFont typeface="Monotype Sorts" pitchFamily="1" charset="2"/>
                <a:buNone/>
                <a:defRPr/>
              </a:pPr>
              <a:r>
                <a:rPr lang="en-US" sz="2000" dirty="0">
                  <a:latin typeface="Arial" pitchFamily="34" charset="0"/>
                  <a:ea typeface="+mn-ea"/>
                </a:rPr>
                <a:t>Path loss</a:t>
              </a:r>
            </a:p>
          </p:txBody>
        </p:sp>
      </p:grpSp>
      <p:grpSp>
        <p:nvGrpSpPr>
          <p:cNvPr id="20" name="Group 26">
            <a:extLst>
              <a:ext uri="{FF2B5EF4-FFF2-40B4-BE49-F238E27FC236}">
                <a16:creationId xmlns:a16="http://schemas.microsoft.com/office/drawing/2014/main" id="{B17DFD80-CD4B-42DA-ACA2-816495476EE1}"/>
              </a:ext>
            </a:extLst>
          </p:cNvPr>
          <p:cNvGrpSpPr>
            <a:grpSpLocks/>
          </p:cNvGrpSpPr>
          <p:nvPr/>
        </p:nvGrpSpPr>
        <p:grpSpPr bwMode="auto">
          <a:xfrm>
            <a:off x="5665244" y="3623356"/>
            <a:ext cx="1552842" cy="1599293"/>
            <a:chOff x="3888" y="1584"/>
            <a:chExt cx="1665" cy="1360"/>
          </a:xfrm>
        </p:grpSpPr>
        <p:sp>
          <p:nvSpPr>
            <p:cNvPr id="21" name="Oval 18">
              <a:extLst>
                <a:ext uri="{FF2B5EF4-FFF2-40B4-BE49-F238E27FC236}">
                  <a16:creationId xmlns:a16="http://schemas.microsoft.com/office/drawing/2014/main" id="{2DF434CA-05AF-4920-B2E0-BA869E6B3436}"/>
                </a:ext>
              </a:extLst>
            </p:cNvPr>
            <p:cNvSpPr>
              <a:spLocks noChangeArrowheads="1"/>
            </p:cNvSpPr>
            <p:nvPr/>
          </p:nvSpPr>
          <p:spPr bwMode="auto">
            <a:xfrm>
              <a:off x="3888" y="1584"/>
              <a:ext cx="432" cy="336"/>
            </a:xfrm>
            <a:prstGeom prst="ellipse">
              <a:avLst/>
            </a:prstGeom>
            <a:noFill/>
            <a:ln w="57150">
              <a:solidFill>
                <a:schemeClr val="accent4">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endParaRPr lang="en-US" altLang="ar-SA">
                <a:latin typeface="Arial" panose="020B0604020202020204" pitchFamily="34" charset="0"/>
              </a:endParaRPr>
            </a:p>
          </p:txBody>
        </p:sp>
        <p:sp>
          <p:nvSpPr>
            <p:cNvPr id="22" name="Line 19">
              <a:extLst>
                <a:ext uri="{FF2B5EF4-FFF2-40B4-BE49-F238E27FC236}">
                  <a16:creationId xmlns:a16="http://schemas.microsoft.com/office/drawing/2014/main" id="{FDC6C3B6-6B16-4F99-B59A-85E5E2B0511C}"/>
                </a:ext>
              </a:extLst>
            </p:cNvPr>
            <p:cNvSpPr>
              <a:spLocks noChangeShapeType="1"/>
            </p:cNvSpPr>
            <p:nvPr/>
          </p:nvSpPr>
          <p:spPr bwMode="auto">
            <a:xfrm flipH="1" flipV="1">
              <a:off x="4032" y="1920"/>
              <a:ext cx="384" cy="432"/>
            </a:xfrm>
            <a:prstGeom prst="line">
              <a:avLst/>
            </a:prstGeom>
            <a:noFill/>
            <a:ln w="57150">
              <a:solidFill>
                <a:schemeClr val="accent4">
                  <a:lumMod val="60000"/>
                  <a:lumOff val="4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ar-SA"/>
            </a:p>
          </p:txBody>
        </p:sp>
        <p:sp>
          <p:nvSpPr>
            <p:cNvPr id="23" name="Text Box 20">
              <a:extLst>
                <a:ext uri="{FF2B5EF4-FFF2-40B4-BE49-F238E27FC236}">
                  <a16:creationId xmlns:a16="http://schemas.microsoft.com/office/drawing/2014/main" id="{74B909D5-609D-4326-ABF3-97F4DD4DA825}"/>
                </a:ext>
              </a:extLst>
            </p:cNvPr>
            <p:cNvSpPr txBox="1">
              <a:spLocks noChangeArrowheads="1"/>
            </p:cNvSpPr>
            <p:nvPr/>
          </p:nvSpPr>
          <p:spPr bwMode="auto">
            <a:xfrm>
              <a:off x="4224" y="2342"/>
              <a:ext cx="1329" cy="602"/>
            </a:xfrm>
            <a:prstGeom prst="rect">
              <a:avLst/>
            </a:prstGeom>
            <a:noFill/>
            <a:ln w="9525">
              <a:solidFill>
                <a:schemeClr val="accent4">
                  <a:lumMod val="60000"/>
                  <a:lumOff val="40000"/>
                </a:schemeClr>
              </a:solidFill>
              <a:miter lim="800000"/>
              <a:headEnd/>
              <a:tailEnd/>
            </a:ln>
            <a:effectLst/>
          </p:spPr>
          <p:txBody>
            <a:bodyPr wrap="none">
              <a:spAutoFit/>
            </a:bodyPr>
            <a:lstStyle/>
            <a:p>
              <a:pPr marL="342900" indent="-342900" eaLnBrk="0" hangingPunct="0">
                <a:lnSpc>
                  <a:spcPct val="90000"/>
                </a:lnSpc>
                <a:spcBef>
                  <a:spcPct val="20000"/>
                </a:spcBef>
                <a:buClr>
                  <a:schemeClr val="folHlink"/>
                </a:buClr>
                <a:buSzPct val="75000"/>
                <a:buFont typeface="Monotype Sorts" pitchFamily="-32" charset="2"/>
                <a:buNone/>
                <a:defRPr/>
              </a:pPr>
              <a:r>
                <a:rPr lang="en-US" sz="2000" dirty="0">
                  <a:latin typeface="Arial" pitchFamily="34" charset="0"/>
                  <a:ea typeface="+mn-ea"/>
                </a:rPr>
                <a:t>Path loss</a:t>
              </a:r>
            </a:p>
            <a:p>
              <a:pPr marL="342900" indent="-342900" eaLnBrk="0" hangingPunct="0">
                <a:lnSpc>
                  <a:spcPct val="90000"/>
                </a:lnSpc>
                <a:spcBef>
                  <a:spcPct val="20000"/>
                </a:spcBef>
                <a:buClr>
                  <a:schemeClr val="folHlink"/>
                </a:buClr>
                <a:buSzPct val="75000"/>
                <a:buFont typeface="Monotype Sorts" pitchFamily="-32" charset="2"/>
                <a:buNone/>
                <a:defRPr/>
              </a:pPr>
              <a:r>
                <a:rPr lang="en-US" sz="2000" dirty="0">
                  <a:latin typeface="Arial" pitchFamily="34" charset="0"/>
                  <a:ea typeface="+mn-ea"/>
                </a:rPr>
                <a:t>exponent</a:t>
              </a:r>
            </a:p>
          </p:txBody>
        </p:sp>
      </p:grpSp>
      <p:grpSp>
        <p:nvGrpSpPr>
          <p:cNvPr id="24" name="Group 27">
            <a:extLst>
              <a:ext uri="{FF2B5EF4-FFF2-40B4-BE49-F238E27FC236}">
                <a16:creationId xmlns:a16="http://schemas.microsoft.com/office/drawing/2014/main" id="{5A419C50-7F66-43E1-9A5C-0160618A7DE1}"/>
              </a:ext>
            </a:extLst>
          </p:cNvPr>
          <p:cNvGrpSpPr>
            <a:grpSpLocks/>
          </p:cNvGrpSpPr>
          <p:nvPr/>
        </p:nvGrpSpPr>
        <p:grpSpPr bwMode="auto">
          <a:xfrm>
            <a:off x="7081778" y="3506599"/>
            <a:ext cx="1892300" cy="1701805"/>
            <a:chOff x="5328" y="1488"/>
            <a:chExt cx="1192" cy="1397"/>
          </a:xfrm>
        </p:grpSpPr>
        <p:sp>
          <p:nvSpPr>
            <p:cNvPr id="25" name="Oval 21">
              <a:extLst>
                <a:ext uri="{FF2B5EF4-FFF2-40B4-BE49-F238E27FC236}">
                  <a16:creationId xmlns:a16="http://schemas.microsoft.com/office/drawing/2014/main" id="{9B52D68D-5F12-4141-A9BA-9E806678A0A0}"/>
                </a:ext>
              </a:extLst>
            </p:cNvPr>
            <p:cNvSpPr>
              <a:spLocks noChangeArrowheads="1"/>
            </p:cNvSpPr>
            <p:nvPr/>
          </p:nvSpPr>
          <p:spPr bwMode="auto">
            <a:xfrm>
              <a:off x="5328" y="1488"/>
              <a:ext cx="480" cy="480"/>
            </a:xfrm>
            <a:prstGeom prst="ellipse">
              <a:avLst/>
            </a:prstGeom>
            <a:noFill/>
            <a:ln w="57150">
              <a:solidFill>
                <a:schemeClr val="accent4">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endParaRPr lang="en-US" altLang="ar-SA">
                <a:latin typeface="Arial" panose="020B0604020202020204" pitchFamily="34" charset="0"/>
              </a:endParaRPr>
            </a:p>
          </p:txBody>
        </p:sp>
        <p:sp>
          <p:nvSpPr>
            <p:cNvPr id="26" name="Line 22">
              <a:extLst>
                <a:ext uri="{FF2B5EF4-FFF2-40B4-BE49-F238E27FC236}">
                  <a16:creationId xmlns:a16="http://schemas.microsoft.com/office/drawing/2014/main" id="{814173FF-9CFD-4C39-B6B0-E6FB26113639}"/>
                </a:ext>
              </a:extLst>
            </p:cNvPr>
            <p:cNvSpPr>
              <a:spLocks noChangeShapeType="1"/>
            </p:cNvSpPr>
            <p:nvPr/>
          </p:nvSpPr>
          <p:spPr bwMode="auto">
            <a:xfrm flipH="1" flipV="1">
              <a:off x="5568" y="1968"/>
              <a:ext cx="192" cy="288"/>
            </a:xfrm>
            <a:prstGeom prst="line">
              <a:avLst/>
            </a:prstGeom>
            <a:noFill/>
            <a:ln w="57150">
              <a:solidFill>
                <a:schemeClr val="accent4">
                  <a:lumMod val="60000"/>
                  <a:lumOff val="4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ar-SA"/>
            </a:p>
          </p:txBody>
        </p:sp>
        <p:sp>
          <p:nvSpPr>
            <p:cNvPr id="27" name="Text Box 23">
              <a:extLst>
                <a:ext uri="{FF2B5EF4-FFF2-40B4-BE49-F238E27FC236}">
                  <a16:creationId xmlns:a16="http://schemas.microsoft.com/office/drawing/2014/main" id="{31B90E0A-8FE1-4124-A18C-CA124F8E56F6}"/>
                </a:ext>
              </a:extLst>
            </p:cNvPr>
            <p:cNvSpPr txBox="1">
              <a:spLocks noChangeArrowheads="1"/>
            </p:cNvSpPr>
            <p:nvPr/>
          </p:nvSpPr>
          <p:spPr bwMode="auto">
            <a:xfrm>
              <a:off x="5334" y="2304"/>
              <a:ext cx="1186" cy="581"/>
            </a:xfrm>
            <a:prstGeom prst="rect">
              <a:avLst/>
            </a:prstGeom>
            <a:noFill/>
            <a:ln w="9525">
              <a:solidFill>
                <a:schemeClr val="accent4">
                  <a:lumMod val="60000"/>
                  <a:lumOff val="40000"/>
                </a:schemeClr>
              </a:solidFill>
              <a:miter lim="800000"/>
              <a:headEnd/>
              <a:tailEnd/>
            </a:ln>
            <a:effectLst/>
          </p:spPr>
          <p:txBody>
            <a:bodyPr wrap="none">
              <a:spAutoFit/>
            </a:bodyPr>
            <a:lstStyle/>
            <a:p>
              <a:pPr marL="342900" indent="-342900" eaLnBrk="0" hangingPunct="0">
                <a:lnSpc>
                  <a:spcPct val="90000"/>
                </a:lnSpc>
                <a:spcBef>
                  <a:spcPct val="20000"/>
                </a:spcBef>
                <a:buClr>
                  <a:schemeClr val="folHlink"/>
                </a:buClr>
                <a:buSzPct val="75000"/>
                <a:buFont typeface="Monotype Sorts" pitchFamily="1" charset="2"/>
                <a:buNone/>
                <a:defRPr/>
              </a:pPr>
              <a:r>
                <a:rPr lang="en-US" sz="2000" dirty="0">
                  <a:latin typeface="Arial" pitchFamily="34" charset="0"/>
                  <a:ea typeface="+mn-ea"/>
                </a:rPr>
                <a:t>Log-normal</a:t>
              </a:r>
            </a:p>
            <a:p>
              <a:pPr marL="342900" indent="-342900" eaLnBrk="0" hangingPunct="0">
                <a:lnSpc>
                  <a:spcPct val="90000"/>
                </a:lnSpc>
                <a:spcBef>
                  <a:spcPct val="20000"/>
                </a:spcBef>
                <a:buClr>
                  <a:schemeClr val="folHlink"/>
                </a:buClr>
                <a:buSzPct val="75000"/>
                <a:buFont typeface="Monotype Sorts" pitchFamily="1" charset="2"/>
                <a:buNone/>
                <a:defRPr/>
              </a:pPr>
              <a:r>
                <a:rPr lang="en-US" sz="2000" dirty="0">
                  <a:latin typeface="Arial" pitchFamily="34" charset="0"/>
                  <a:ea typeface="+mn-ea"/>
                </a:rPr>
                <a:t>Shadow fading</a:t>
              </a:r>
            </a:p>
          </p:txBody>
        </p:sp>
      </p:grpSp>
      <p:sp>
        <p:nvSpPr>
          <p:cNvPr id="30" name="Footer Placeholder 29">
            <a:extLst>
              <a:ext uri="{FF2B5EF4-FFF2-40B4-BE49-F238E27FC236}">
                <a16:creationId xmlns:a16="http://schemas.microsoft.com/office/drawing/2014/main" id="{5E300A03-DD9D-4D14-9F9A-25D0EC5D777E}"/>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3655977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3FE24E-FE20-4518-AC0A-FA4F6358F516}"/>
              </a:ext>
            </a:extLst>
          </p:cNvPr>
          <p:cNvSpPr>
            <a:spLocks noGrp="1"/>
          </p:cNvSpPr>
          <p:nvPr>
            <p:ph type="title"/>
          </p:nvPr>
        </p:nvSpPr>
        <p:spPr>
          <a:xfrm>
            <a:off x="838200" y="365125"/>
            <a:ext cx="10515600" cy="1325563"/>
          </a:xfrm>
        </p:spPr>
        <p:txBody>
          <a:bodyPr>
            <a:normAutofit/>
          </a:bodyPr>
          <a:lstStyle/>
          <a:p>
            <a:pPr>
              <a:defRPr/>
            </a:pPr>
            <a:r>
              <a:rPr lang="en-US" sz="4800" dirty="0">
                <a:latin typeface="Georgia Pro" panose="02040502050405020303" pitchFamily="18" charset="0"/>
              </a:rPr>
              <a:t>Multi-path</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CF5D01-ECA9-40BB-ACA9-B7048F0915FB}"/>
              </a:ext>
            </a:extLst>
          </p:cNvPr>
          <p:cNvSpPr>
            <a:spLocks noGrp="1"/>
          </p:cNvSpPr>
          <p:nvPr>
            <p:ph idx="1"/>
          </p:nvPr>
        </p:nvSpPr>
        <p:spPr>
          <a:xfrm>
            <a:off x="838200" y="1929384"/>
            <a:ext cx="10515600" cy="4251960"/>
          </a:xfrm>
        </p:spPr>
        <p:txBody>
          <a:bodyPr>
            <a:normAutofit/>
          </a:bodyPr>
          <a:lstStyle/>
          <a:p>
            <a:pPr eaLnBrk="1" hangingPunct="1">
              <a:defRPr/>
            </a:pPr>
            <a:r>
              <a:rPr lang="en-US" sz="2400" dirty="0">
                <a:solidFill>
                  <a:schemeClr val="accent2"/>
                </a:solidFill>
                <a:latin typeface="Georgia Pro" panose="02040502050405020303" pitchFamily="18" charset="0"/>
              </a:rPr>
              <a:t>Brighter color </a:t>
            </a:r>
            <a:r>
              <a:rPr lang="en-US" sz="2400" dirty="0">
                <a:latin typeface="Georgia Pro" panose="02040502050405020303" pitchFamily="18" charset="0"/>
              </a:rPr>
              <a:t>= stronger signal</a:t>
            </a:r>
          </a:p>
          <a:p>
            <a:pPr eaLnBrk="1" hangingPunct="1">
              <a:defRPr/>
            </a:pPr>
            <a:r>
              <a:rPr lang="en-US" sz="2400" dirty="0">
                <a:latin typeface="Georgia Pro" panose="02040502050405020303" pitchFamily="18" charset="0"/>
              </a:rPr>
              <a:t>Simple (quadratic) free space attenuation formula is not sufficient to capture these effects</a:t>
            </a:r>
          </a:p>
          <a:p>
            <a:endParaRPr lang="ar-SA" sz="2200" dirty="0">
              <a:latin typeface="Georgia Pro" panose="02040502050405020303" pitchFamily="18" charset="0"/>
            </a:endParaRPr>
          </a:p>
        </p:txBody>
      </p:sp>
      <p:pic>
        <p:nvPicPr>
          <p:cNvPr id="5" name="Picture 4">
            <a:extLst>
              <a:ext uri="{FF2B5EF4-FFF2-40B4-BE49-F238E27FC236}">
                <a16:creationId xmlns:a16="http://schemas.microsoft.com/office/drawing/2014/main" id="{D3C751D3-B0B3-456C-89CF-A570A4A2F4C7}"/>
              </a:ext>
            </a:extLst>
          </p:cNvPr>
          <p:cNvPicPr>
            <a:picLocks noChangeAspect="1"/>
          </p:cNvPicPr>
          <p:nvPr/>
        </p:nvPicPr>
        <p:blipFill>
          <a:blip r:embed="rId2"/>
          <a:stretch>
            <a:fillRect/>
          </a:stretch>
        </p:blipFill>
        <p:spPr>
          <a:xfrm>
            <a:off x="2394743" y="3531499"/>
            <a:ext cx="3324225" cy="2219325"/>
          </a:xfrm>
          <a:prstGeom prst="rect">
            <a:avLst/>
          </a:prstGeom>
        </p:spPr>
      </p:pic>
      <p:pic>
        <p:nvPicPr>
          <p:cNvPr id="7" name="Picture 6">
            <a:extLst>
              <a:ext uri="{FF2B5EF4-FFF2-40B4-BE49-F238E27FC236}">
                <a16:creationId xmlns:a16="http://schemas.microsoft.com/office/drawing/2014/main" id="{3C50489C-E64E-43D5-BDD1-C5C144AC076F}"/>
              </a:ext>
            </a:extLst>
          </p:cNvPr>
          <p:cNvPicPr>
            <a:picLocks noChangeAspect="1"/>
          </p:cNvPicPr>
          <p:nvPr/>
        </p:nvPicPr>
        <p:blipFill>
          <a:blip r:embed="rId3"/>
          <a:stretch>
            <a:fillRect/>
          </a:stretch>
        </p:blipFill>
        <p:spPr>
          <a:xfrm>
            <a:off x="6053694" y="3534310"/>
            <a:ext cx="3657600" cy="2216513"/>
          </a:xfrm>
          <a:prstGeom prst="rect">
            <a:avLst/>
          </a:prstGeom>
        </p:spPr>
      </p:pic>
      <p:sp>
        <p:nvSpPr>
          <p:cNvPr id="12" name="Footer Placeholder 11">
            <a:extLst>
              <a:ext uri="{FF2B5EF4-FFF2-40B4-BE49-F238E27FC236}">
                <a16:creationId xmlns:a16="http://schemas.microsoft.com/office/drawing/2014/main" id="{CE6DD5F1-A795-4B07-94FC-78FAB5ED8C0C}"/>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3155754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0DE28-5795-4AB5-8C2D-F3EC2D27985F}"/>
              </a:ext>
            </a:extLst>
          </p:cNvPr>
          <p:cNvSpPr>
            <a:spLocks noGrp="1"/>
          </p:cNvSpPr>
          <p:nvPr>
            <p:ph type="title"/>
          </p:nvPr>
        </p:nvSpPr>
        <p:spPr/>
        <p:txBody>
          <a:bodyPr/>
          <a:lstStyle/>
          <a:p>
            <a:pPr algn="l"/>
            <a:r>
              <a:rPr lang="en-GB" dirty="0"/>
              <a:t>Channel Error Rate</a:t>
            </a:r>
          </a:p>
        </p:txBody>
      </p:sp>
      <p:sp>
        <p:nvSpPr>
          <p:cNvPr id="3" name="Content Placeholder 2">
            <a:extLst>
              <a:ext uri="{FF2B5EF4-FFF2-40B4-BE49-F238E27FC236}">
                <a16:creationId xmlns:a16="http://schemas.microsoft.com/office/drawing/2014/main" id="{4E2982E9-97BD-4461-ABA8-7171C8B7A4E3}"/>
              </a:ext>
            </a:extLst>
          </p:cNvPr>
          <p:cNvSpPr>
            <a:spLocks noGrp="1"/>
          </p:cNvSpPr>
          <p:nvPr>
            <p:ph idx="1"/>
          </p:nvPr>
        </p:nvSpPr>
        <p:spPr/>
        <p:txBody>
          <a:bodyPr>
            <a:normAutofit fontScale="85000" lnSpcReduction="20000"/>
          </a:bodyPr>
          <a:lstStyle/>
          <a:p>
            <a:r>
              <a:rPr lang="en-GB" dirty="0"/>
              <a:t>The channel model developed so far captures the effects of signal propagation from a single transmitter. </a:t>
            </a:r>
          </a:p>
          <a:p>
            <a:r>
              <a:rPr lang="en-GB" dirty="0"/>
              <a:t>The received signal strength at a receiver can be found. However, the success of wireless communication depends not only on the received signal strength from a single transmitter but also on the effects of transceiver noise and interference from other users. </a:t>
            </a:r>
          </a:p>
          <a:p>
            <a:r>
              <a:rPr lang="en-GB" dirty="0"/>
              <a:t>To be able to capture the channel error rate in terms of bits that are transmitted (bit error rate (BER)) and packets that are transmitted (packet error rate (PER)), the multi-user wireless environment should be considered. </a:t>
            </a:r>
          </a:p>
          <a:p>
            <a:r>
              <a:rPr lang="en-GB" dirty="0"/>
              <a:t>Accordingly, the following two additional sources of distortion should also be considered:</a:t>
            </a:r>
          </a:p>
          <a:p>
            <a:pPr marL="536575" indent="-179388">
              <a:buFont typeface="Arial" panose="020B0604020202020204" pitchFamily="34" charset="0"/>
              <a:buChar char="•"/>
            </a:pPr>
            <a:r>
              <a:rPr lang="en-GB" dirty="0"/>
              <a:t>Noise</a:t>
            </a:r>
          </a:p>
          <a:p>
            <a:pPr marL="536575" indent="-179388">
              <a:buFont typeface="Arial" panose="020B0604020202020204" pitchFamily="34" charset="0"/>
              <a:buChar char="•"/>
            </a:pPr>
            <a:r>
              <a:rPr lang="en-GB" dirty="0"/>
              <a:t>Interference</a:t>
            </a:r>
          </a:p>
        </p:txBody>
      </p:sp>
      <p:sp>
        <p:nvSpPr>
          <p:cNvPr id="4" name="Footer Placeholder 3">
            <a:extLst>
              <a:ext uri="{FF2B5EF4-FFF2-40B4-BE49-F238E27FC236}">
                <a16:creationId xmlns:a16="http://schemas.microsoft.com/office/drawing/2014/main" id="{C3D8DB33-D44A-4AC5-B899-5D32FFE9A61D}"/>
              </a:ext>
            </a:extLst>
          </p:cNvPr>
          <p:cNvSpPr>
            <a:spLocks noGrp="1"/>
          </p:cNvSpPr>
          <p:nvPr>
            <p:ph type="ftr" sz="quarter" idx="11"/>
          </p:nvPr>
        </p:nvSpPr>
        <p:spPr/>
        <p:txBody>
          <a:bodyPr/>
          <a:lstStyle/>
          <a:p>
            <a:r>
              <a:rPr lang="en-US"/>
              <a:t>Wireless Sensor Network</a:t>
            </a:r>
            <a:endParaRPr lang="en-US" dirty="0"/>
          </a:p>
        </p:txBody>
      </p:sp>
      <p:sp>
        <p:nvSpPr>
          <p:cNvPr id="5" name="Slide Number Placeholder 4">
            <a:extLst>
              <a:ext uri="{FF2B5EF4-FFF2-40B4-BE49-F238E27FC236}">
                <a16:creationId xmlns:a16="http://schemas.microsoft.com/office/drawing/2014/main" id="{8E5D7E59-785A-4AA1-97FE-6877213D8516}"/>
              </a:ext>
            </a:extLst>
          </p:cNvPr>
          <p:cNvSpPr>
            <a:spLocks noGrp="1"/>
          </p:cNvSpPr>
          <p:nvPr>
            <p:ph type="sldNum" sz="quarter" idx="12"/>
          </p:nvPr>
        </p:nvSpPr>
        <p:spPr/>
        <p:txBody>
          <a:bodyPr/>
          <a:lstStyle/>
          <a:p>
            <a:fld id="{3A98EE3D-8CD1-4C3F-BD1C-C98C9596463C}" type="slidenum">
              <a:rPr lang="en-US" smtClean="0"/>
              <a:t>29</a:t>
            </a:fld>
            <a:endParaRPr lang="en-US" dirty="0"/>
          </a:p>
        </p:txBody>
      </p:sp>
    </p:spTree>
    <p:extLst>
      <p:ext uri="{BB962C8B-B14F-4D97-AF65-F5344CB8AC3E}">
        <p14:creationId xmlns:p14="http://schemas.microsoft.com/office/powerpoint/2010/main" val="28066315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pPr algn="l"/>
            <a:r>
              <a:rPr lang="en-US" dirty="0"/>
              <a:t>Outline</a:t>
            </a:r>
          </a:p>
        </p:txBody>
      </p:sp>
      <p:sp>
        <p:nvSpPr>
          <p:cNvPr id="3" name="Footer Placeholder 2">
            <a:extLst>
              <a:ext uri="{FF2B5EF4-FFF2-40B4-BE49-F238E27FC236}">
                <a16:creationId xmlns:a16="http://schemas.microsoft.com/office/drawing/2014/main" id="{607B24D8-04ED-4146-860A-AF6F9C2C2EB1}"/>
              </a:ext>
            </a:extLst>
          </p:cNvPr>
          <p:cNvSpPr>
            <a:spLocks noGrp="1"/>
          </p:cNvSpPr>
          <p:nvPr>
            <p:ph type="ftr" sz="quarter" idx="11"/>
          </p:nvPr>
        </p:nvSpPr>
        <p:spPr/>
        <p:txBody>
          <a:bodyPr/>
          <a:lstStyle/>
          <a:p>
            <a:r>
              <a:rPr lang="en-US" dirty="0"/>
              <a:t>Wireless Sensor Network</a:t>
            </a:r>
          </a:p>
        </p:txBody>
      </p:sp>
      <p:sp>
        <p:nvSpPr>
          <p:cNvPr id="4" name="Slide Number Placeholder 3">
            <a:extLst>
              <a:ext uri="{FF2B5EF4-FFF2-40B4-BE49-F238E27FC236}">
                <a16:creationId xmlns:a16="http://schemas.microsoft.com/office/drawing/2014/main" id="{2EE92B01-359B-4AD2-8A73-97E0196C6074}"/>
              </a:ext>
            </a:extLst>
          </p:cNvPr>
          <p:cNvSpPr>
            <a:spLocks noGrp="1"/>
          </p:cNvSpPr>
          <p:nvPr>
            <p:ph type="sldNum" sz="quarter" idx="12"/>
          </p:nvPr>
        </p:nvSpPr>
        <p:spPr/>
        <p:txBody>
          <a:bodyPr/>
          <a:lstStyle/>
          <a:p>
            <a:fld id="{3A98EE3D-8CD1-4C3F-BD1C-C98C9596463C}" type="slidenum">
              <a:rPr lang="en-US" smtClean="0"/>
              <a:t>3</a:t>
            </a:fld>
            <a:endParaRPr lang="en-US" dirty="0"/>
          </a:p>
        </p:txBody>
      </p:sp>
      <p:sp>
        <p:nvSpPr>
          <p:cNvPr id="6" name="Content Placeholder 5">
            <a:extLst>
              <a:ext uri="{FF2B5EF4-FFF2-40B4-BE49-F238E27FC236}">
                <a16:creationId xmlns:a16="http://schemas.microsoft.com/office/drawing/2014/main" id="{6A2DB95F-F8F8-452D-987A-38C9CEF73ABF}"/>
              </a:ext>
            </a:extLst>
          </p:cNvPr>
          <p:cNvSpPr>
            <a:spLocks noGrp="1"/>
          </p:cNvSpPr>
          <p:nvPr>
            <p:ph idx="1"/>
          </p:nvPr>
        </p:nvSpPr>
        <p:spPr/>
        <p:txBody>
          <a:bodyPr/>
          <a:lstStyle/>
          <a:p>
            <a:r>
              <a:rPr lang="en-GB" dirty="0"/>
              <a:t>Physical Layer Technologies</a:t>
            </a:r>
          </a:p>
          <a:p>
            <a:r>
              <a:rPr lang="en-GB" dirty="0"/>
              <a:t>Overview of RF Wireless Communication</a:t>
            </a:r>
          </a:p>
          <a:p>
            <a:r>
              <a:rPr lang="en-GB" dirty="0"/>
              <a:t>Channel Coding (Error Control Coding)</a:t>
            </a:r>
          </a:p>
          <a:p>
            <a:r>
              <a:rPr lang="en-GB" dirty="0"/>
              <a:t>Modulation </a:t>
            </a:r>
          </a:p>
          <a:p>
            <a:r>
              <a:rPr lang="en-GB" dirty="0"/>
              <a:t>Wireless Channel Effects</a:t>
            </a:r>
          </a:p>
          <a:p>
            <a:r>
              <a:rPr lang="en-GB" dirty="0"/>
              <a:t>Physical Layer Standards </a:t>
            </a:r>
          </a:p>
        </p:txBody>
      </p:sp>
    </p:spTree>
    <p:extLst>
      <p:ext uri="{BB962C8B-B14F-4D97-AF65-F5344CB8AC3E}">
        <p14:creationId xmlns:p14="http://schemas.microsoft.com/office/powerpoint/2010/main" val="32650774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0DE28-5795-4AB5-8C2D-F3EC2D27985F}"/>
              </a:ext>
            </a:extLst>
          </p:cNvPr>
          <p:cNvSpPr>
            <a:spLocks noGrp="1"/>
          </p:cNvSpPr>
          <p:nvPr>
            <p:ph type="title"/>
          </p:nvPr>
        </p:nvSpPr>
        <p:spPr/>
        <p:txBody>
          <a:bodyPr/>
          <a:lstStyle/>
          <a:p>
            <a:pPr algn="l"/>
            <a:r>
              <a:rPr lang="en-GB" dirty="0"/>
              <a:t>Channel Error Rate</a:t>
            </a:r>
          </a:p>
        </p:txBody>
      </p:sp>
      <p:sp>
        <p:nvSpPr>
          <p:cNvPr id="3" name="Content Placeholder 2">
            <a:extLst>
              <a:ext uri="{FF2B5EF4-FFF2-40B4-BE49-F238E27FC236}">
                <a16:creationId xmlns:a16="http://schemas.microsoft.com/office/drawing/2014/main" id="{4E2982E9-97BD-4461-ABA8-7171C8B7A4E3}"/>
              </a:ext>
            </a:extLst>
          </p:cNvPr>
          <p:cNvSpPr>
            <a:spLocks noGrp="1"/>
          </p:cNvSpPr>
          <p:nvPr>
            <p:ph idx="1"/>
          </p:nvPr>
        </p:nvSpPr>
        <p:spPr/>
        <p:txBody>
          <a:bodyPr>
            <a:normAutofit/>
          </a:bodyPr>
          <a:lstStyle/>
          <a:p>
            <a:pPr marL="36900" indent="0">
              <a:buNone/>
            </a:pPr>
            <a:r>
              <a:rPr lang="en-GB" dirty="0"/>
              <a:t>• </a:t>
            </a:r>
            <a:r>
              <a:rPr lang="en-GB" b="1" dirty="0"/>
              <a:t>Noise</a:t>
            </a:r>
            <a:r>
              <a:rPr lang="en-GB" dirty="0"/>
              <a:t>: The receiver electronics as well as external sources result in non-negligible noise that affects the accuracy of signal reception. This is generally referred to as the receiver sensitivity, which is the minimum signal strength required for the receiver to decode the waveform. Noise generally depends on the particular receiver architecture, the environment, as well as the temperature. </a:t>
            </a:r>
          </a:p>
          <a:p>
            <a:pPr marL="36900" indent="0">
              <a:buNone/>
            </a:pPr>
            <a:r>
              <a:rPr lang="en-GB" dirty="0"/>
              <a:t>• </a:t>
            </a:r>
            <a:r>
              <a:rPr lang="en-GB" b="1" dirty="0"/>
              <a:t>Interference</a:t>
            </a:r>
            <a:r>
              <a:rPr lang="en-GB" dirty="0"/>
              <a:t>: The wireless channel is a multi-user environment due to its broadcast nature. As a result, more than one device may transmit at the same time, which creates co-channel interference.</a:t>
            </a:r>
          </a:p>
        </p:txBody>
      </p:sp>
      <p:sp>
        <p:nvSpPr>
          <p:cNvPr id="4" name="Footer Placeholder 3">
            <a:extLst>
              <a:ext uri="{FF2B5EF4-FFF2-40B4-BE49-F238E27FC236}">
                <a16:creationId xmlns:a16="http://schemas.microsoft.com/office/drawing/2014/main" id="{C3D8DB33-D44A-4AC5-B899-5D32FFE9A61D}"/>
              </a:ext>
            </a:extLst>
          </p:cNvPr>
          <p:cNvSpPr>
            <a:spLocks noGrp="1"/>
          </p:cNvSpPr>
          <p:nvPr>
            <p:ph type="ftr" sz="quarter" idx="11"/>
          </p:nvPr>
        </p:nvSpPr>
        <p:spPr/>
        <p:txBody>
          <a:bodyPr/>
          <a:lstStyle/>
          <a:p>
            <a:r>
              <a:rPr lang="en-US"/>
              <a:t>Wireless Sensor Network</a:t>
            </a:r>
            <a:endParaRPr lang="en-US" dirty="0"/>
          </a:p>
        </p:txBody>
      </p:sp>
      <p:sp>
        <p:nvSpPr>
          <p:cNvPr id="5" name="Slide Number Placeholder 4">
            <a:extLst>
              <a:ext uri="{FF2B5EF4-FFF2-40B4-BE49-F238E27FC236}">
                <a16:creationId xmlns:a16="http://schemas.microsoft.com/office/drawing/2014/main" id="{8E5D7E59-785A-4AA1-97FE-6877213D8516}"/>
              </a:ext>
            </a:extLst>
          </p:cNvPr>
          <p:cNvSpPr>
            <a:spLocks noGrp="1"/>
          </p:cNvSpPr>
          <p:nvPr>
            <p:ph type="sldNum" sz="quarter" idx="12"/>
          </p:nvPr>
        </p:nvSpPr>
        <p:spPr/>
        <p:txBody>
          <a:bodyPr/>
          <a:lstStyle/>
          <a:p>
            <a:fld id="{3A98EE3D-8CD1-4C3F-BD1C-C98C9596463C}" type="slidenum">
              <a:rPr lang="en-US" smtClean="0"/>
              <a:t>30</a:t>
            </a:fld>
            <a:endParaRPr lang="en-US" dirty="0"/>
          </a:p>
        </p:txBody>
      </p:sp>
    </p:spTree>
    <p:extLst>
      <p:ext uri="{BB962C8B-B14F-4D97-AF65-F5344CB8AC3E}">
        <p14:creationId xmlns:p14="http://schemas.microsoft.com/office/powerpoint/2010/main" val="41061387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75C993-CC94-4467-A5F0-A59FE68ABD04}"/>
              </a:ext>
            </a:extLst>
          </p:cNvPr>
          <p:cNvSpPr>
            <a:spLocks noGrp="1"/>
          </p:cNvSpPr>
          <p:nvPr>
            <p:ph type="title"/>
          </p:nvPr>
        </p:nvSpPr>
        <p:spPr>
          <a:xfrm>
            <a:off x="838200" y="365125"/>
            <a:ext cx="10515600" cy="1325563"/>
          </a:xfrm>
        </p:spPr>
        <p:txBody>
          <a:bodyPr>
            <a:normAutofit/>
          </a:bodyPr>
          <a:lstStyle/>
          <a:p>
            <a:pPr>
              <a:defRPr/>
            </a:pPr>
            <a:r>
              <a:rPr lang="en-US" sz="4800" dirty="0">
                <a:latin typeface="Georgia Pro" panose="02040502050405020303" pitchFamily="18" charset="0"/>
              </a:rPr>
              <a:t>Channel Error Rate</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888EC25-0200-41CC-8778-3742011C4F57}"/>
              </a:ext>
            </a:extLst>
          </p:cNvPr>
          <p:cNvSpPr>
            <a:spLocks noGrp="1"/>
          </p:cNvSpPr>
          <p:nvPr>
            <p:ph idx="1"/>
          </p:nvPr>
        </p:nvSpPr>
        <p:spPr>
          <a:xfrm>
            <a:off x="838200" y="1929384"/>
            <a:ext cx="10515600" cy="4251960"/>
          </a:xfrm>
        </p:spPr>
        <p:txBody>
          <a:bodyPr>
            <a:normAutofit/>
          </a:bodyPr>
          <a:lstStyle/>
          <a:p>
            <a:r>
              <a:rPr lang="en-US" dirty="0">
                <a:latin typeface="Georgia Pro" panose="02040502050405020303" pitchFamily="18" charset="0"/>
              </a:rPr>
              <a:t>To be able to capture the channel error rate in terms of bits that are transmitted (bit error rate (BER)) and packets that are transmitted (packet error rate (PER)), the multi-user wireless environment should be considered.</a:t>
            </a:r>
          </a:p>
          <a:p>
            <a:r>
              <a:rPr lang="en-US" dirty="0">
                <a:latin typeface="Georgia Pro" panose="02040502050405020303" pitchFamily="18" charset="0"/>
              </a:rPr>
              <a:t>The following two additional sources of distortion should also be considered:</a:t>
            </a:r>
          </a:p>
          <a:p>
            <a:pPr lvl="1" eaLnBrk="1" hangingPunct="1">
              <a:lnSpc>
                <a:spcPct val="90000"/>
              </a:lnSpc>
              <a:defRPr/>
            </a:pPr>
            <a:r>
              <a:rPr lang="en-US" i="1" dirty="0">
                <a:solidFill>
                  <a:schemeClr val="accent2"/>
                </a:solidFill>
                <a:latin typeface="Georgia Pro" panose="02040502050405020303" pitchFamily="18" charset="0"/>
              </a:rPr>
              <a:t>Noise</a:t>
            </a:r>
            <a:r>
              <a:rPr lang="en-US" dirty="0">
                <a:solidFill>
                  <a:schemeClr val="accent2"/>
                </a:solidFill>
                <a:latin typeface="Georgia Pro" panose="02040502050405020303" pitchFamily="18" charset="0"/>
              </a:rPr>
              <a:t>: </a:t>
            </a:r>
            <a:r>
              <a:rPr lang="en-US" dirty="0">
                <a:latin typeface="Georgia Pro" panose="02040502050405020303" pitchFamily="18" charset="0"/>
              </a:rPr>
              <a:t>due to effects in receiver electronics, depends on temperature.</a:t>
            </a:r>
            <a:endParaRPr lang="en-US" sz="1800" dirty="0">
              <a:latin typeface="Georgia Pro" panose="02040502050405020303" pitchFamily="18" charset="0"/>
            </a:endParaRPr>
          </a:p>
          <a:p>
            <a:pPr lvl="1" eaLnBrk="1" hangingPunct="1">
              <a:lnSpc>
                <a:spcPct val="90000"/>
              </a:lnSpc>
              <a:defRPr/>
            </a:pPr>
            <a:r>
              <a:rPr lang="en-US" i="1" dirty="0">
                <a:solidFill>
                  <a:schemeClr val="accent2"/>
                </a:solidFill>
                <a:latin typeface="Georgia Pro" panose="02040502050405020303" pitchFamily="18" charset="0"/>
              </a:rPr>
              <a:t>Interference:  </a:t>
            </a:r>
            <a:r>
              <a:rPr lang="en-US" dirty="0">
                <a:latin typeface="Georgia Pro" panose="02040502050405020303" pitchFamily="18" charset="0"/>
              </a:rPr>
              <a:t>from third parties.</a:t>
            </a:r>
          </a:p>
          <a:p>
            <a:pPr lvl="2" eaLnBrk="1" hangingPunct="1">
              <a:lnSpc>
                <a:spcPct val="90000"/>
              </a:lnSpc>
              <a:defRPr/>
            </a:pPr>
            <a:r>
              <a:rPr lang="en-US" sz="1800" dirty="0">
                <a:solidFill>
                  <a:srgbClr val="92D050"/>
                </a:solidFill>
                <a:latin typeface="Georgia Pro" panose="02040502050405020303" pitchFamily="18" charset="0"/>
              </a:rPr>
              <a:t>Co-channel interference: </a:t>
            </a:r>
            <a:r>
              <a:rPr lang="en-US" sz="1800" dirty="0">
                <a:latin typeface="Georgia Pro" panose="02040502050405020303" pitchFamily="18" charset="0"/>
              </a:rPr>
              <a:t>another sender uses the same spectrum.</a:t>
            </a:r>
          </a:p>
          <a:p>
            <a:pPr lvl="2" eaLnBrk="1" hangingPunct="1">
              <a:lnSpc>
                <a:spcPct val="90000"/>
              </a:lnSpc>
              <a:defRPr/>
            </a:pPr>
            <a:r>
              <a:rPr lang="en-US" sz="1800" dirty="0">
                <a:solidFill>
                  <a:srgbClr val="92D050"/>
                </a:solidFill>
                <a:latin typeface="Georgia Pro" panose="02040502050405020303" pitchFamily="18" charset="0"/>
              </a:rPr>
              <a:t>Adjacent-channel interference: </a:t>
            </a:r>
            <a:r>
              <a:rPr lang="en-US" sz="1800" dirty="0">
                <a:latin typeface="Georgia Pro" panose="02040502050405020303" pitchFamily="18" charset="0"/>
              </a:rPr>
              <a:t>another sender uses some other part of the radio spectrum, but receiver filters are not good enough to fully suppress it.</a:t>
            </a:r>
          </a:p>
          <a:p>
            <a:pPr lvl="1"/>
            <a:endParaRPr lang="ar-SA" dirty="0">
              <a:latin typeface="Georgia Pro" panose="02040502050405020303" pitchFamily="18" charset="0"/>
            </a:endParaRPr>
          </a:p>
        </p:txBody>
      </p:sp>
      <p:sp>
        <p:nvSpPr>
          <p:cNvPr id="6" name="Footer Placeholder 5">
            <a:extLst>
              <a:ext uri="{FF2B5EF4-FFF2-40B4-BE49-F238E27FC236}">
                <a16:creationId xmlns:a16="http://schemas.microsoft.com/office/drawing/2014/main" id="{56B82076-AB6B-4FD8-8836-A25885963144}"/>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2089784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121491-F927-4C36-9B18-B729CC9DD1FE}"/>
              </a:ext>
            </a:extLst>
          </p:cNvPr>
          <p:cNvSpPr>
            <a:spLocks noGrp="1"/>
          </p:cNvSpPr>
          <p:nvPr>
            <p:ph type="title"/>
          </p:nvPr>
        </p:nvSpPr>
        <p:spPr>
          <a:xfrm>
            <a:off x="838200" y="365125"/>
            <a:ext cx="10515600" cy="1325563"/>
          </a:xfrm>
        </p:spPr>
        <p:txBody>
          <a:bodyPr>
            <a:normAutofit/>
          </a:bodyPr>
          <a:lstStyle/>
          <a:p>
            <a:pPr>
              <a:defRPr/>
            </a:pPr>
            <a:r>
              <a:rPr lang="en-US" sz="4800" dirty="0">
                <a:latin typeface="Georgia Pro" panose="02040502050405020303" pitchFamily="18" charset="0"/>
              </a:rPr>
              <a:t>Symbols and Bit Errors</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C97D3D8-1ADB-4D3E-9C9F-1B5A4983EFD7}"/>
              </a:ext>
            </a:extLst>
          </p:cNvPr>
          <p:cNvSpPr>
            <a:spLocks noGrp="1"/>
          </p:cNvSpPr>
          <p:nvPr>
            <p:ph idx="1"/>
          </p:nvPr>
        </p:nvSpPr>
        <p:spPr>
          <a:xfrm>
            <a:off x="838200" y="1929384"/>
            <a:ext cx="10515600" cy="4251960"/>
          </a:xfrm>
        </p:spPr>
        <p:txBody>
          <a:bodyPr>
            <a:normAutofit/>
          </a:bodyPr>
          <a:lstStyle/>
          <a:p>
            <a:pPr eaLnBrk="1" hangingPunct="1">
              <a:defRPr/>
            </a:pPr>
            <a:r>
              <a:rPr lang="en-US" dirty="0">
                <a:latin typeface="Georgia Pro" panose="02040502050405020303" pitchFamily="18" charset="0"/>
              </a:rPr>
              <a:t>Extracting symbols out of a distorted/corrupted wave form is fraught with errors</a:t>
            </a:r>
          </a:p>
          <a:p>
            <a:pPr lvl="1" eaLnBrk="1" hangingPunct="1">
              <a:defRPr/>
            </a:pPr>
            <a:r>
              <a:rPr lang="en-US" dirty="0">
                <a:latin typeface="Georgia Pro" panose="02040502050405020303" pitchFamily="18" charset="0"/>
              </a:rPr>
              <a:t>Depends essentially on strength of the received signal compared to the corruption </a:t>
            </a:r>
          </a:p>
          <a:p>
            <a:pPr lvl="1" eaLnBrk="1" hangingPunct="1">
              <a:defRPr/>
            </a:pPr>
            <a:r>
              <a:rPr lang="en-US" dirty="0">
                <a:latin typeface="Georgia Pro" panose="02040502050405020303" pitchFamily="18" charset="0"/>
              </a:rPr>
              <a:t>Captured by </a:t>
            </a:r>
            <a:r>
              <a:rPr lang="en-US" i="1" dirty="0">
                <a:solidFill>
                  <a:srgbClr val="92D050"/>
                </a:solidFill>
                <a:latin typeface="Georgia Pro" panose="02040502050405020303" pitchFamily="18" charset="0"/>
              </a:rPr>
              <a:t>signal to noise and interference ratio (SINR)</a:t>
            </a:r>
          </a:p>
          <a:p>
            <a:pPr lvl="1" eaLnBrk="1" hangingPunct="1">
              <a:defRPr/>
            </a:pPr>
            <a:endParaRPr lang="en-US" i="1" dirty="0">
              <a:latin typeface="Georgia Pro" panose="02040502050405020303" pitchFamily="18" charset="0"/>
            </a:endParaRPr>
          </a:p>
          <a:p>
            <a:pPr lvl="1" eaLnBrk="1" hangingPunct="1">
              <a:defRPr/>
            </a:pPr>
            <a:endParaRPr lang="en-US" sz="1600" i="1" dirty="0">
              <a:latin typeface="Georgia Pro" panose="02040502050405020303" pitchFamily="18" charset="0"/>
            </a:endParaRPr>
          </a:p>
          <a:p>
            <a:pPr lvl="1" eaLnBrk="1" hangingPunct="1">
              <a:defRPr/>
            </a:pPr>
            <a:endParaRPr lang="en-US" dirty="0">
              <a:latin typeface="Georgia Pro" panose="02040502050405020303" pitchFamily="18" charset="0"/>
            </a:endParaRPr>
          </a:p>
          <a:p>
            <a:endParaRPr lang="ar-SA" dirty="0">
              <a:latin typeface="Georgia Pro" panose="02040502050405020303" pitchFamily="18" charset="0"/>
            </a:endParaRPr>
          </a:p>
          <a:p>
            <a:endParaRPr lang="ar-SA" sz="2200" dirty="0">
              <a:latin typeface="Georgia Pro" panose="02040502050405020303" pitchFamily="18" charset="0"/>
            </a:endParaRPr>
          </a:p>
        </p:txBody>
      </p:sp>
      <p:pic>
        <p:nvPicPr>
          <p:cNvPr id="6" name="Picture 5">
            <a:extLst>
              <a:ext uri="{FF2B5EF4-FFF2-40B4-BE49-F238E27FC236}">
                <a16:creationId xmlns:a16="http://schemas.microsoft.com/office/drawing/2014/main" id="{F4F96A47-850A-4643-B1CE-81F1CF652422}"/>
              </a:ext>
            </a:extLst>
          </p:cNvPr>
          <p:cNvPicPr>
            <a:picLocks noChangeAspect="1"/>
          </p:cNvPicPr>
          <p:nvPr/>
        </p:nvPicPr>
        <p:blipFill>
          <a:blip r:embed="rId2"/>
          <a:stretch>
            <a:fillRect/>
          </a:stretch>
        </p:blipFill>
        <p:spPr>
          <a:xfrm>
            <a:off x="3449855" y="4459686"/>
            <a:ext cx="4133850" cy="904875"/>
          </a:xfrm>
          <a:prstGeom prst="rect">
            <a:avLst/>
          </a:prstGeom>
        </p:spPr>
      </p:pic>
      <p:sp>
        <p:nvSpPr>
          <p:cNvPr id="7" name="Footer Placeholder 6">
            <a:extLst>
              <a:ext uri="{FF2B5EF4-FFF2-40B4-BE49-F238E27FC236}">
                <a16:creationId xmlns:a16="http://schemas.microsoft.com/office/drawing/2014/main" id="{6C8C2B10-EC22-4FD1-9445-04A8D1C83C69}"/>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618634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416D3D-49AE-489B-903E-0D79B87311A3}"/>
              </a:ext>
            </a:extLst>
          </p:cNvPr>
          <p:cNvSpPr>
            <a:spLocks noGrp="1"/>
          </p:cNvSpPr>
          <p:nvPr>
            <p:ph type="title"/>
          </p:nvPr>
        </p:nvSpPr>
        <p:spPr>
          <a:xfrm>
            <a:off x="838200" y="365125"/>
            <a:ext cx="10515600" cy="1325563"/>
          </a:xfrm>
        </p:spPr>
        <p:txBody>
          <a:bodyPr>
            <a:normAutofit/>
          </a:bodyPr>
          <a:lstStyle/>
          <a:p>
            <a:pPr>
              <a:defRPr/>
            </a:pPr>
            <a:r>
              <a:rPr lang="en-US" sz="4800" dirty="0">
                <a:latin typeface="Georgia Pro" panose="02040502050405020303" pitchFamily="18" charset="0"/>
              </a:rPr>
              <a:t>Symbols and Bit Errors</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8ABB33-CC40-4AFF-9058-7718AF207046}"/>
              </a:ext>
            </a:extLst>
          </p:cNvPr>
          <p:cNvSpPr>
            <a:spLocks noGrp="1"/>
          </p:cNvSpPr>
          <p:nvPr>
            <p:ph idx="1"/>
          </p:nvPr>
        </p:nvSpPr>
        <p:spPr>
          <a:xfrm>
            <a:off x="838200" y="1929384"/>
            <a:ext cx="10515600" cy="4251960"/>
          </a:xfrm>
        </p:spPr>
        <p:txBody>
          <a:bodyPr>
            <a:normAutofit/>
          </a:bodyPr>
          <a:lstStyle/>
          <a:p>
            <a:pPr eaLnBrk="1" hangingPunct="1">
              <a:defRPr/>
            </a:pPr>
            <a:r>
              <a:rPr lang="en-US" dirty="0">
                <a:latin typeface="Georgia Pro" panose="02040502050405020303" pitchFamily="18" charset="0"/>
              </a:rPr>
              <a:t>For WSN</a:t>
            </a:r>
          </a:p>
          <a:p>
            <a:pPr lvl="1" eaLnBrk="1" hangingPunct="1">
              <a:defRPr/>
            </a:pPr>
            <a:r>
              <a:rPr lang="en-US" dirty="0">
                <a:latin typeface="Georgia Pro" panose="02040502050405020303" pitchFamily="18" charset="0"/>
              </a:rPr>
              <a:t>Interference is usually low </a:t>
            </a:r>
            <a:r>
              <a:rPr lang="en-US" dirty="0">
                <a:latin typeface="Georgia Pro" panose="02040502050405020303" pitchFamily="18" charset="0"/>
                <a:sym typeface="Wingdings" pitchFamily="2" charset="2"/>
              </a:rPr>
              <a:t> </a:t>
            </a:r>
            <a:r>
              <a:rPr lang="en-US" dirty="0">
                <a:solidFill>
                  <a:srgbClr val="92D050"/>
                </a:solidFill>
                <a:latin typeface="Georgia Pro" panose="02040502050405020303" pitchFamily="18" charset="0"/>
                <a:sym typeface="Wingdings" pitchFamily="2" charset="2"/>
              </a:rPr>
              <a:t>MAC protocols</a:t>
            </a:r>
          </a:p>
          <a:p>
            <a:pPr lvl="1" eaLnBrk="1" hangingPunct="1">
              <a:defRPr/>
            </a:pPr>
            <a:r>
              <a:rPr lang="en-US" dirty="0">
                <a:latin typeface="Georgia Pro" panose="02040502050405020303" pitchFamily="18" charset="0"/>
                <a:sym typeface="Wingdings" pitchFamily="2" charset="2"/>
              </a:rPr>
              <a:t>SINR ~ SNR</a:t>
            </a:r>
            <a:r>
              <a:rPr lang="en-US" dirty="0">
                <a:latin typeface="Georgia Pro" panose="02040502050405020303" pitchFamily="18" charset="0"/>
              </a:rPr>
              <a:t> </a:t>
            </a:r>
          </a:p>
          <a:p>
            <a:pPr lvl="1" eaLnBrk="1" hangingPunct="1">
              <a:defRPr/>
            </a:pPr>
            <a:r>
              <a:rPr lang="en-US" dirty="0">
                <a:latin typeface="Georgia Pro" panose="02040502050405020303" pitchFamily="18" charset="0"/>
              </a:rPr>
              <a:t>SNR = </a:t>
            </a:r>
            <a:r>
              <a:rPr lang="en-US" dirty="0" err="1">
                <a:latin typeface="Georgia Pro" panose="02040502050405020303" pitchFamily="18" charset="0"/>
              </a:rPr>
              <a:t>P</a:t>
            </a:r>
            <a:r>
              <a:rPr lang="en-US" baseline="-25000" dirty="0" err="1">
                <a:latin typeface="Georgia Pro" panose="02040502050405020303" pitchFamily="18" charset="0"/>
              </a:rPr>
              <a:t>r</a:t>
            </a:r>
            <a:r>
              <a:rPr lang="en-US" dirty="0">
                <a:latin typeface="Georgia Pro" panose="02040502050405020303" pitchFamily="18" charset="0"/>
              </a:rPr>
              <a:t> – </a:t>
            </a:r>
            <a:r>
              <a:rPr lang="en-US" dirty="0" err="1">
                <a:latin typeface="Georgia Pro" panose="02040502050405020303" pitchFamily="18" charset="0"/>
              </a:rPr>
              <a:t>P</a:t>
            </a:r>
            <a:r>
              <a:rPr lang="en-US" baseline="-25000" dirty="0" err="1">
                <a:latin typeface="Georgia Pro" panose="02040502050405020303" pitchFamily="18" charset="0"/>
              </a:rPr>
              <a:t>n</a:t>
            </a:r>
            <a:r>
              <a:rPr lang="en-US" baseline="-25000" dirty="0">
                <a:latin typeface="Georgia Pro" panose="02040502050405020303" pitchFamily="18" charset="0"/>
              </a:rPr>
              <a:t> </a:t>
            </a:r>
            <a:r>
              <a:rPr lang="en-US" dirty="0">
                <a:latin typeface="Georgia Pro" panose="02040502050405020303" pitchFamily="18" charset="0"/>
              </a:rPr>
              <a:t>(in dB)</a:t>
            </a:r>
          </a:p>
          <a:p>
            <a:pPr eaLnBrk="1" hangingPunct="1">
              <a:defRPr/>
            </a:pPr>
            <a:r>
              <a:rPr lang="en-US" dirty="0" err="1">
                <a:latin typeface="Georgia Pro" panose="02040502050405020303" pitchFamily="18" charset="0"/>
              </a:rPr>
              <a:t>P</a:t>
            </a:r>
            <a:r>
              <a:rPr lang="en-US" baseline="-25000" dirty="0" err="1">
                <a:latin typeface="Georgia Pro" panose="02040502050405020303" pitchFamily="18" charset="0"/>
              </a:rPr>
              <a:t>n</a:t>
            </a:r>
            <a:r>
              <a:rPr lang="en-US" dirty="0">
                <a:latin typeface="Georgia Pro" panose="02040502050405020303" pitchFamily="18" charset="0"/>
              </a:rPr>
              <a:t> – Noise power (noise floor)</a:t>
            </a:r>
            <a:endParaRPr lang="en-US" baseline="-25000" dirty="0">
              <a:latin typeface="Georgia Pro" panose="02040502050405020303" pitchFamily="18" charset="0"/>
            </a:endParaRPr>
          </a:p>
          <a:p>
            <a:endParaRPr lang="ar-SA" sz="2200" dirty="0">
              <a:latin typeface="Georgia Pro" panose="02040502050405020303" pitchFamily="18" charset="0"/>
            </a:endParaRPr>
          </a:p>
        </p:txBody>
      </p:sp>
      <p:sp>
        <p:nvSpPr>
          <p:cNvPr id="6" name="Footer Placeholder 5">
            <a:extLst>
              <a:ext uri="{FF2B5EF4-FFF2-40B4-BE49-F238E27FC236}">
                <a16:creationId xmlns:a16="http://schemas.microsoft.com/office/drawing/2014/main" id="{EC6B9CC9-918A-4AC1-82B9-A8E0D5CCAD20}"/>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2748551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A2332F-9EB5-44A6-828E-3D02CBEBB41A}"/>
              </a:ext>
            </a:extLst>
          </p:cNvPr>
          <p:cNvSpPr>
            <a:spLocks noGrp="1"/>
          </p:cNvSpPr>
          <p:nvPr>
            <p:ph type="title"/>
          </p:nvPr>
        </p:nvSpPr>
        <p:spPr>
          <a:xfrm>
            <a:off x="630936" y="639520"/>
            <a:ext cx="3429000" cy="1719072"/>
          </a:xfrm>
        </p:spPr>
        <p:txBody>
          <a:bodyPr anchor="b">
            <a:normAutofit/>
          </a:bodyPr>
          <a:lstStyle/>
          <a:p>
            <a:pPr>
              <a:defRPr/>
            </a:pPr>
            <a:r>
              <a:rPr lang="en-US" sz="4800" dirty="0">
                <a:latin typeface="Georgia Pro" panose="02040502050405020303" pitchFamily="18" charset="0"/>
              </a:rPr>
              <a:t>Noise Floor</a:t>
            </a:r>
            <a:endParaRPr lang="ar-SA" sz="4800" dirty="0">
              <a:latin typeface="Georgia Pro" panose="02040502050405020303" pitchFamily="18" charset="0"/>
            </a:endParaRPr>
          </a:p>
        </p:txBody>
      </p:sp>
      <p:sp>
        <p:nvSpPr>
          <p:cNvPr id="17"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AB701A-604B-4F5C-880A-9EF4BFBAFD03}"/>
              </a:ext>
            </a:extLst>
          </p:cNvPr>
          <p:cNvSpPr>
            <a:spLocks noGrp="1"/>
          </p:cNvSpPr>
          <p:nvPr>
            <p:ph idx="1"/>
          </p:nvPr>
        </p:nvSpPr>
        <p:spPr>
          <a:xfrm>
            <a:off x="630935" y="2807208"/>
            <a:ext cx="3764083" cy="3663794"/>
          </a:xfrm>
        </p:spPr>
        <p:txBody>
          <a:bodyPr anchor="t">
            <a:noAutofit/>
          </a:bodyPr>
          <a:lstStyle/>
          <a:p>
            <a:pPr eaLnBrk="1" hangingPunct="1">
              <a:defRPr/>
            </a:pPr>
            <a:r>
              <a:rPr lang="en-US" dirty="0">
                <a:latin typeface="Georgia Pro" panose="02040502050405020303" pitchFamily="18" charset="0"/>
              </a:rPr>
              <a:t>Changes with time</a:t>
            </a:r>
          </a:p>
          <a:p>
            <a:pPr eaLnBrk="1" hangingPunct="1">
              <a:defRPr/>
            </a:pPr>
            <a:r>
              <a:rPr lang="en-US" dirty="0">
                <a:latin typeface="Georgia Pro" panose="02040502050405020303" pitchFamily="18" charset="0"/>
              </a:rPr>
              <a:t>Varies according to location (indoor vs. outdoor)</a:t>
            </a:r>
          </a:p>
          <a:p>
            <a:pPr eaLnBrk="1" hangingPunct="1">
              <a:defRPr/>
            </a:pPr>
            <a:r>
              <a:rPr lang="en-US" dirty="0">
                <a:latin typeface="Georgia Pro" panose="02040502050405020303" pitchFamily="18" charset="0"/>
              </a:rPr>
              <a:t>Even if received power is the same, SNR varies with time!</a:t>
            </a:r>
          </a:p>
          <a:p>
            <a:endParaRPr lang="ar-SA" dirty="0">
              <a:latin typeface="Georgia Pro" panose="02040502050405020303" pitchFamily="18" charset="0"/>
            </a:endParaRPr>
          </a:p>
        </p:txBody>
      </p:sp>
      <p:pic>
        <p:nvPicPr>
          <p:cNvPr id="6" name="Picture 7">
            <a:extLst>
              <a:ext uri="{FF2B5EF4-FFF2-40B4-BE49-F238E27FC236}">
                <a16:creationId xmlns:a16="http://schemas.microsoft.com/office/drawing/2014/main" id="{18DFD562-CFBD-4F7A-98C2-65B1E8570B9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54889" y="1873391"/>
            <a:ext cx="6903720" cy="42474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6">
            <a:extLst>
              <a:ext uri="{FF2B5EF4-FFF2-40B4-BE49-F238E27FC236}">
                <a16:creationId xmlns:a16="http://schemas.microsoft.com/office/drawing/2014/main" id="{015603DC-6E36-49A4-8A3E-91D2101482CF}"/>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3851816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102684-63CB-4730-BB2E-1F4FA0EE82E8}"/>
              </a:ext>
            </a:extLst>
          </p:cNvPr>
          <p:cNvSpPr>
            <a:spLocks noGrp="1"/>
          </p:cNvSpPr>
          <p:nvPr>
            <p:ph type="title"/>
          </p:nvPr>
        </p:nvSpPr>
        <p:spPr>
          <a:xfrm>
            <a:off x="838200" y="365125"/>
            <a:ext cx="10515600" cy="1325563"/>
          </a:xfrm>
        </p:spPr>
        <p:txBody>
          <a:bodyPr>
            <a:normAutofit/>
          </a:bodyPr>
          <a:lstStyle/>
          <a:p>
            <a:pPr>
              <a:defRPr/>
            </a:pPr>
            <a:r>
              <a:rPr lang="en-US" altLang="ar-SA" sz="4800" dirty="0">
                <a:latin typeface="Georgia Pro" panose="02040502050405020303" pitchFamily="18" charset="0"/>
              </a:rPr>
              <a:t>Bit Error Rate</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A1E5CE6-FA9A-49A7-A5F2-6B87EEC7325A}"/>
              </a:ext>
            </a:extLst>
          </p:cNvPr>
          <p:cNvSpPr>
            <a:spLocks noGrp="1"/>
          </p:cNvSpPr>
          <p:nvPr>
            <p:ph idx="1"/>
          </p:nvPr>
        </p:nvSpPr>
        <p:spPr>
          <a:xfrm>
            <a:off x="838200" y="1929384"/>
            <a:ext cx="10515600" cy="4251960"/>
          </a:xfrm>
        </p:spPr>
        <p:txBody>
          <a:bodyPr>
            <a:normAutofit/>
          </a:bodyPr>
          <a:lstStyle/>
          <a:p>
            <a:r>
              <a:rPr lang="en-US" altLang="ar-SA" dirty="0">
                <a:effectLst/>
                <a:latin typeface="Georgia Pro" panose="02040502050405020303" pitchFamily="18" charset="0"/>
              </a:rPr>
              <a:t>p</a:t>
            </a:r>
            <a:r>
              <a:rPr lang="en-US" altLang="ar-SA" baseline="-25000" dirty="0">
                <a:effectLst/>
                <a:latin typeface="Georgia Pro" panose="02040502050405020303" pitchFamily="18" charset="0"/>
              </a:rPr>
              <a:t>b</a:t>
            </a:r>
            <a:r>
              <a:rPr lang="en-US" altLang="ar-SA" dirty="0">
                <a:effectLst/>
                <a:latin typeface="Georgia Pro" panose="02040502050405020303" pitchFamily="18" charset="0"/>
              </a:rPr>
              <a:t> – Probability that a received bit will be in error</a:t>
            </a:r>
          </a:p>
          <a:p>
            <a:pPr lvl="1"/>
            <a:r>
              <a:rPr lang="en-US" altLang="ar-SA" dirty="0">
                <a:effectLst/>
                <a:latin typeface="Georgia Pro" panose="02040502050405020303" pitchFamily="18" charset="0"/>
              </a:rPr>
              <a:t>1 sent </a:t>
            </a:r>
            <a:r>
              <a:rPr lang="en-US" altLang="ar-SA" dirty="0">
                <a:effectLst/>
                <a:latin typeface="Georgia Pro" panose="02040502050405020303" pitchFamily="18" charset="0"/>
                <a:sym typeface="Wingdings" panose="05000000000000000000" pitchFamily="2" charset="2"/>
              </a:rPr>
              <a:t> 0  </a:t>
            </a:r>
            <a:r>
              <a:rPr lang="en-US" altLang="ar-SA" dirty="0">
                <a:solidFill>
                  <a:srgbClr val="92D050"/>
                </a:solidFill>
                <a:effectLst/>
                <a:latin typeface="Georgia Pro" panose="02040502050405020303" pitchFamily="18" charset="0"/>
                <a:sym typeface="Wingdings" panose="05000000000000000000" pitchFamily="2" charset="2"/>
              </a:rPr>
              <a:t>received</a:t>
            </a:r>
          </a:p>
          <a:p>
            <a:r>
              <a:rPr lang="en-US" altLang="ar-SA" dirty="0">
                <a:effectLst/>
                <a:latin typeface="Georgia Pro" panose="02040502050405020303" pitchFamily="18" charset="0"/>
              </a:rPr>
              <a:t>p</a:t>
            </a:r>
            <a:r>
              <a:rPr lang="en-US" altLang="ar-SA" baseline="-25000" dirty="0">
                <a:effectLst/>
                <a:latin typeface="Georgia Pro" panose="02040502050405020303" pitchFamily="18" charset="0"/>
              </a:rPr>
              <a:t>b</a:t>
            </a:r>
            <a:r>
              <a:rPr lang="en-US" altLang="ar-SA" dirty="0">
                <a:effectLst/>
                <a:latin typeface="Georgia Pro" panose="02040502050405020303" pitchFamily="18" charset="0"/>
              </a:rPr>
              <a:t> is proportional to SNR (channel quality)</a:t>
            </a:r>
          </a:p>
          <a:p>
            <a:pPr lvl="1"/>
            <a:r>
              <a:rPr lang="en-US" altLang="ar-SA" dirty="0">
                <a:effectLst/>
                <a:latin typeface="Georgia Pro" panose="02040502050405020303" pitchFamily="18" charset="0"/>
              </a:rPr>
              <a:t>Exact relation depends on modulation scheme</a:t>
            </a:r>
          </a:p>
          <a:p>
            <a:endParaRPr lang="ar-SA" sz="2200" dirty="0">
              <a:latin typeface="Georgia Pro" panose="02040502050405020303" pitchFamily="18" charset="0"/>
            </a:endParaRPr>
          </a:p>
        </p:txBody>
      </p:sp>
      <p:sp>
        <p:nvSpPr>
          <p:cNvPr id="6" name="Footer Placeholder 5">
            <a:extLst>
              <a:ext uri="{FF2B5EF4-FFF2-40B4-BE49-F238E27FC236}">
                <a16:creationId xmlns:a16="http://schemas.microsoft.com/office/drawing/2014/main" id="{45CD4E99-797E-4AD4-8F3D-596CFCD522F5}"/>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26028538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5F4498-3E17-4B79-A1D2-4B9534510568}"/>
              </a:ext>
            </a:extLst>
          </p:cNvPr>
          <p:cNvSpPr>
            <a:spLocks noGrp="1"/>
          </p:cNvSpPr>
          <p:nvPr>
            <p:ph type="title"/>
          </p:nvPr>
        </p:nvSpPr>
        <p:spPr>
          <a:xfrm>
            <a:off x="838200" y="365125"/>
            <a:ext cx="10515600" cy="1325563"/>
          </a:xfrm>
        </p:spPr>
        <p:txBody>
          <a:bodyPr>
            <a:normAutofit/>
          </a:bodyPr>
          <a:lstStyle/>
          <a:p>
            <a:pPr>
              <a:defRPr/>
            </a:pPr>
            <a:r>
              <a:rPr lang="en-US" altLang="ar-SA" sz="4800" dirty="0">
                <a:latin typeface="Georgia Pro" panose="02040502050405020303" pitchFamily="18" charset="0"/>
              </a:rPr>
              <a:t>Bit Error Rate</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A14505C-FDA2-4FB6-A334-C058AA882C0E}"/>
              </a:ext>
            </a:extLst>
          </p:cNvPr>
          <p:cNvSpPr>
            <a:spLocks noGrp="1"/>
          </p:cNvSpPr>
          <p:nvPr>
            <p:ph idx="1"/>
          </p:nvPr>
        </p:nvSpPr>
        <p:spPr>
          <a:xfrm>
            <a:off x="838200" y="1929384"/>
            <a:ext cx="10515600" cy="4251960"/>
          </a:xfrm>
        </p:spPr>
        <p:txBody>
          <a:bodyPr>
            <a:normAutofit/>
          </a:bodyPr>
          <a:lstStyle/>
          <a:p>
            <a:r>
              <a:rPr lang="en-US" altLang="ar-SA" sz="2400" dirty="0">
                <a:effectLst/>
                <a:latin typeface="Georgia Pro" panose="02040502050405020303" pitchFamily="18" charset="0"/>
              </a:rPr>
              <a:t>Mica2 nodes use </a:t>
            </a:r>
            <a:r>
              <a:rPr lang="en-US" altLang="ar-SA" sz="2400" dirty="0">
                <a:solidFill>
                  <a:srgbClr val="92D050"/>
                </a:solidFill>
                <a:effectLst/>
                <a:latin typeface="Georgia Pro" panose="02040502050405020303" pitchFamily="18" charset="0"/>
              </a:rPr>
              <a:t>frequency shift keying (FSK)</a:t>
            </a:r>
          </a:p>
          <a:p>
            <a:endParaRPr lang="en-US" altLang="ar-SA" sz="2400" dirty="0">
              <a:effectLst/>
              <a:latin typeface="Georgia Pro" panose="02040502050405020303" pitchFamily="18" charset="0"/>
            </a:endParaRPr>
          </a:p>
          <a:p>
            <a:endParaRPr lang="en-US" altLang="ar-SA" sz="2400" dirty="0">
              <a:effectLst/>
              <a:latin typeface="Georgia Pro" panose="02040502050405020303" pitchFamily="18" charset="0"/>
            </a:endParaRPr>
          </a:p>
          <a:p>
            <a:endParaRPr lang="en-US" altLang="ar-SA" sz="2400" dirty="0">
              <a:effectLst/>
              <a:latin typeface="Georgia Pro" panose="02040502050405020303" pitchFamily="18" charset="0"/>
            </a:endParaRPr>
          </a:p>
          <a:p>
            <a:endParaRPr lang="ar-SA" sz="2200" dirty="0">
              <a:latin typeface="Georgia Pro" panose="02040502050405020303" pitchFamily="18" charset="0"/>
            </a:endParaRPr>
          </a:p>
        </p:txBody>
      </p:sp>
      <mc:AlternateContent xmlns:mc="http://schemas.openxmlformats.org/markup-compatibility/2006" xmlns:a14="http://schemas.microsoft.com/office/drawing/2010/main">
        <mc:Choice Requires="a14">
          <p:sp>
            <p:nvSpPr>
              <p:cNvPr id="6" name="Object 2">
                <a:extLst>
                  <a:ext uri="{FF2B5EF4-FFF2-40B4-BE49-F238E27FC236}">
                    <a16:creationId xmlns:a16="http://schemas.microsoft.com/office/drawing/2014/main" id="{0407A2F8-EAD7-451E-A952-0C3AA0639EC1}"/>
                  </a:ext>
                </a:extLst>
              </p:cNvPr>
              <p:cNvSpPr txBox="1"/>
              <p:nvPr/>
            </p:nvSpPr>
            <p:spPr bwMode="auto">
              <a:xfrm>
                <a:off x="2052638" y="2776538"/>
                <a:ext cx="5800725" cy="881062"/>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Sup>
                        <m:sSubSupPr>
                          <m:ctrlPr>
                            <a:rPr lang="ar-SA" i="1">
                              <a:solidFill>
                                <a:srgbClr val="000000"/>
                              </a:solidFill>
                              <a:latin typeface="Cambria Math" panose="02040503050406030204" pitchFamily="18" charset="0"/>
                            </a:rPr>
                          </m:ctrlPr>
                        </m:sSubSupPr>
                        <m:e>
                          <m:r>
                            <a:rPr lang="ar-SA" i="1">
                              <a:solidFill>
                                <a:srgbClr val="000000"/>
                              </a:solidFill>
                              <a:latin typeface="Cambria Math" panose="02040503050406030204" pitchFamily="18" charset="0"/>
                            </a:rPr>
                            <m:t>𝑝</m:t>
                          </m:r>
                        </m:e>
                        <m:sub>
                          <m:r>
                            <a:rPr lang="ar-SA" i="1">
                              <a:solidFill>
                                <a:srgbClr val="000000"/>
                              </a:solidFill>
                              <a:latin typeface="Cambria Math" panose="02040503050406030204" pitchFamily="18" charset="0"/>
                            </a:rPr>
                            <m:t>𝑏</m:t>
                          </m:r>
                        </m:sub>
                        <m:sup>
                          <m:r>
                            <a:rPr lang="ar-SA" i="1">
                              <a:solidFill>
                                <a:srgbClr val="000000"/>
                              </a:solidFill>
                              <a:latin typeface="Cambria Math" panose="02040503050406030204" pitchFamily="18" charset="0"/>
                            </a:rPr>
                            <m:t>𝐹𝑆𝐾</m:t>
                          </m:r>
                        </m:sup>
                      </m:sSubSup>
                      <m:r>
                        <a:rPr lang="ar-SA" i="1">
                          <a:solidFill>
                            <a:srgbClr val="000000"/>
                          </a:solidFill>
                          <a:latin typeface="Cambria Math" panose="02040503050406030204" pitchFamily="18" charset="0"/>
                        </a:rPr>
                        <m:t>=</m:t>
                      </m:r>
                      <m:f>
                        <m:fPr>
                          <m:ctrlPr>
                            <a:rPr lang="ar-SA" i="1">
                              <a:solidFill>
                                <a:srgbClr val="000000"/>
                              </a:solidFill>
                              <a:latin typeface="Cambria Math" panose="02040503050406030204" pitchFamily="18" charset="0"/>
                            </a:rPr>
                          </m:ctrlPr>
                        </m:fPr>
                        <m:num>
                          <m:r>
                            <a:rPr lang="ar-SA" i="1">
                              <a:solidFill>
                                <a:srgbClr val="000000"/>
                              </a:solidFill>
                              <a:latin typeface="Cambria Math" panose="02040503050406030204" pitchFamily="18" charset="0"/>
                            </a:rPr>
                            <m:t>1</m:t>
                          </m:r>
                        </m:num>
                        <m:den>
                          <m:r>
                            <a:rPr lang="ar-SA" i="1">
                              <a:solidFill>
                                <a:srgbClr val="000000"/>
                              </a:solidFill>
                              <a:latin typeface="Cambria Math" panose="02040503050406030204" pitchFamily="18" charset="0"/>
                            </a:rPr>
                            <m:t>2</m:t>
                          </m:r>
                        </m:den>
                      </m:f>
                      <m:sSup>
                        <m:sSupPr>
                          <m:ctrlPr>
                            <a:rPr lang="ar-SA" i="1">
                              <a:solidFill>
                                <a:srgbClr val="000000"/>
                              </a:solidFill>
                              <a:latin typeface="Cambria Math" panose="02040503050406030204" pitchFamily="18" charset="0"/>
                            </a:rPr>
                          </m:ctrlPr>
                        </m:sSupPr>
                        <m:e>
                          <m:r>
                            <a:rPr lang="ar-SA" i="1">
                              <a:solidFill>
                                <a:srgbClr val="000000"/>
                              </a:solidFill>
                              <a:latin typeface="Cambria Math" panose="02040503050406030204" pitchFamily="18" charset="0"/>
                            </a:rPr>
                            <m:t>𝑒</m:t>
                          </m:r>
                        </m:e>
                        <m:sup>
                          <m:r>
                            <a:rPr lang="ar-SA" i="1">
                              <a:solidFill>
                                <a:srgbClr val="000000"/>
                              </a:solidFill>
                              <a:latin typeface="Cambria Math" panose="02040503050406030204" pitchFamily="18" charset="0"/>
                            </a:rPr>
                            <m:t>−</m:t>
                          </m:r>
                          <m:f>
                            <m:fPr>
                              <m:ctrlPr>
                                <a:rPr lang="ar-SA" i="1">
                                  <a:solidFill>
                                    <a:srgbClr val="000000"/>
                                  </a:solidFill>
                                  <a:latin typeface="Cambria Math" panose="02040503050406030204" pitchFamily="18" charset="0"/>
                                </a:rPr>
                              </m:ctrlPr>
                            </m:fPr>
                            <m:num>
                              <m:r>
                                <a:rPr lang="ar-SA" i="1">
                                  <a:solidFill>
                                    <a:srgbClr val="000000"/>
                                  </a:solidFill>
                                  <a:latin typeface="Cambria Math" panose="02040503050406030204" pitchFamily="18" charset="0"/>
                                </a:rPr>
                                <m:t>𝐸𝑏</m:t>
                              </m:r>
                              <m:r>
                                <a:rPr lang="ar-SA" i="1">
                                  <a:solidFill>
                                    <a:srgbClr val="000000"/>
                                  </a:solidFill>
                                  <a:latin typeface="Cambria Math" panose="02040503050406030204" pitchFamily="18" charset="0"/>
                                </a:rPr>
                                <m:t>/</m:t>
                              </m:r>
                              <m:r>
                                <a:rPr lang="ar-SA" i="1">
                                  <a:solidFill>
                                    <a:srgbClr val="000000"/>
                                  </a:solidFill>
                                  <a:latin typeface="Cambria Math" panose="02040503050406030204" pitchFamily="18" charset="0"/>
                                </a:rPr>
                                <m:t>𝑁𝑜</m:t>
                              </m:r>
                            </m:num>
                            <m:den>
                              <m:r>
                                <a:rPr lang="ar-SA" i="1">
                                  <a:solidFill>
                                    <a:srgbClr val="000000"/>
                                  </a:solidFill>
                                  <a:latin typeface="Cambria Math" panose="02040503050406030204" pitchFamily="18" charset="0"/>
                                </a:rPr>
                                <m:t>2</m:t>
                              </m:r>
                            </m:den>
                          </m:f>
                        </m:sup>
                      </m:sSup>
                      <m:r>
                        <a:rPr lang="ar-SA" i="1">
                          <a:solidFill>
                            <a:srgbClr val="000000"/>
                          </a:solidFill>
                          <a:latin typeface="Cambria Math" panose="02040503050406030204" pitchFamily="18" charset="0"/>
                        </a:rPr>
                        <m:t>;</m:t>
                      </m:r>
                      <m:r>
                        <a:rPr lang="ar-SA" i="0">
                          <a:solidFill>
                            <a:srgbClr val="000000"/>
                          </a:solidFill>
                          <a:latin typeface="Cambria Math" panose="02040503050406030204" pitchFamily="18" charset="0"/>
                        </a:rPr>
                        <m:t> </m:t>
                      </m:r>
                      <m:r>
                        <a:rPr lang="ar-SA" i="1">
                          <a:solidFill>
                            <a:srgbClr val="000000"/>
                          </a:solidFill>
                          <a:latin typeface="Cambria Math" panose="02040503050406030204" pitchFamily="18" charset="0"/>
                        </a:rPr>
                        <m:t>𝐸𝑏</m:t>
                      </m:r>
                      <m:r>
                        <a:rPr lang="ar-SA" i="1">
                          <a:solidFill>
                            <a:srgbClr val="000000"/>
                          </a:solidFill>
                          <a:latin typeface="Cambria Math" panose="02040503050406030204" pitchFamily="18" charset="0"/>
                        </a:rPr>
                        <m:t>/</m:t>
                      </m:r>
                      <m:r>
                        <a:rPr lang="ar-SA" i="1">
                          <a:solidFill>
                            <a:srgbClr val="000000"/>
                          </a:solidFill>
                          <a:latin typeface="Cambria Math" panose="02040503050406030204" pitchFamily="18" charset="0"/>
                        </a:rPr>
                        <m:t>𝑁𝑜</m:t>
                      </m:r>
                      <m:r>
                        <a:rPr lang="ar-SA" i="1">
                          <a:solidFill>
                            <a:srgbClr val="000000"/>
                          </a:solidFill>
                          <a:latin typeface="Cambria Math" panose="02040503050406030204" pitchFamily="18" charset="0"/>
                        </a:rPr>
                        <m:t>=</m:t>
                      </m:r>
                      <m:r>
                        <a:rPr lang="ar-SA" i="1">
                          <a:solidFill>
                            <a:srgbClr val="000000"/>
                          </a:solidFill>
                          <a:latin typeface="Cambria Math" panose="02040503050406030204" pitchFamily="18" charset="0"/>
                        </a:rPr>
                        <m:t>𝑆𝑁𝑅</m:t>
                      </m:r>
                      <m:f>
                        <m:fPr>
                          <m:ctrlPr>
                            <a:rPr lang="ar-SA" i="1">
                              <a:solidFill>
                                <a:srgbClr val="000000"/>
                              </a:solidFill>
                              <a:latin typeface="Cambria Math" panose="02040503050406030204" pitchFamily="18" charset="0"/>
                            </a:rPr>
                          </m:ctrlPr>
                        </m:fPr>
                        <m:num>
                          <m:sSub>
                            <m:sSubPr>
                              <m:ctrlPr>
                                <a:rPr lang="ar-SA" i="1">
                                  <a:solidFill>
                                    <a:srgbClr val="000000"/>
                                  </a:solidFill>
                                  <a:latin typeface="Cambria Math" panose="02040503050406030204" pitchFamily="18" charset="0"/>
                                </a:rPr>
                              </m:ctrlPr>
                            </m:sSubPr>
                            <m:e>
                              <m:r>
                                <a:rPr lang="ar-SA" i="1">
                                  <a:solidFill>
                                    <a:srgbClr val="000000"/>
                                  </a:solidFill>
                                  <a:latin typeface="Cambria Math" panose="02040503050406030204" pitchFamily="18" charset="0"/>
                                </a:rPr>
                                <m:t>𝐵</m:t>
                              </m:r>
                            </m:e>
                            <m:sub>
                              <m:r>
                                <a:rPr lang="ar-SA" i="1">
                                  <a:solidFill>
                                    <a:srgbClr val="000000"/>
                                  </a:solidFill>
                                  <a:latin typeface="Cambria Math" panose="02040503050406030204" pitchFamily="18" charset="0"/>
                                </a:rPr>
                                <m:t>𝑁</m:t>
                              </m:r>
                            </m:sub>
                          </m:sSub>
                        </m:num>
                        <m:den>
                          <m:r>
                            <a:rPr lang="ar-SA" i="1">
                              <a:solidFill>
                                <a:srgbClr val="000000"/>
                              </a:solidFill>
                              <a:latin typeface="Cambria Math" panose="02040503050406030204" pitchFamily="18" charset="0"/>
                            </a:rPr>
                            <m:t>𝑅</m:t>
                          </m:r>
                        </m:den>
                      </m:f>
                    </m:oMath>
                  </m:oMathPara>
                </a14:m>
                <a:endParaRPr lang="ar-SA" dirty="0"/>
              </a:p>
            </p:txBody>
          </p:sp>
        </mc:Choice>
        <mc:Fallback xmlns="">
          <p:sp>
            <p:nvSpPr>
              <p:cNvPr id="6" name="Object 2">
                <a:extLst>
                  <a:ext uri="{FF2B5EF4-FFF2-40B4-BE49-F238E27FC236}">
                    <a16:creationId xmlns:a16="http://schemas.microsoft.com/office/drawing/2014/main" id="{0407A2F8-EAD7-451E-A952-0C3AA0639EC1}"/>
                  </a:ext>
                </a:extLst>
              </p:cNvPr>
              <p:cNvSpPr txBox="1">
                <a:spLocks noRot="1" noChangeAspect="1" noMove="1" noResize="1" noEditPoints="1" noAdjustHandles="1" noChangeArrowheads="1" noChangeShapeType="1" noTextEdit="1"/>
              </p:cNvSpPr>
              <p:nvPr/>
            </p:nvSpPr>
            <p:spPr bwMode="auto">
              <a:xfrm>
                <a:off x="2052638" y="2776538"/>
                <a:ext cx="5800725" cy="881062"/>
              </a:xfrm>
              <a:prstGeom prst="rect">
                <a:avLst/>
              </a:prstGeom>
              <a:blipFill>
                <a:blip r:embed="rId2"/>
                <a:stretch>
                  <a:fillRect/>
                </a:stretch>
              </a:blipFill>
            </p:spPr>
            <p:txBody>
              <a:bodyPr/>
              <a:lstStyle/>
              <a:p>
                <a:r>
                  <a:rPr lang="ar-SA">
                    <a:noFill/>
                  </a:rPr>
                  <a:t> </a:t>
                </a:r>
              </a:p>
            </p:txBody>
          </p:sp>
        </mc:Fallback>
      </mc:AlternateContent>
      <p:grpSp>
        <p:nvGrpSpPr>
          <p:cNvPr id="9" name="Group 15">
            <a:extLst>
              <a:ext uri="{FF2B5EF4-FFF2-40B4-BE49-F238E27FC236}">
                <a16:creationId xmlns:a16="http://schemas.microsoft.com/office/drawing/2014/main" id="{F3D0F729-B1AD-4EBA-98BA-B228AF7374F3}"/>
              </a:ext>
            </a:extLst>
          </p:cNvPr>
          <p:cNvGrpSpPr>
            <a:grpSpLocks/>
          </p:cNvGrpSpPr>
          <p:nvPr/>
        </p:nvGrpSpPr>
        <p:grpSpPr bwMode="auto">
          <a:xfrm>
            <a:off x="5349568" y="2625212"/>
            <a:ext cx="2330450" cy="504203"/>
            <a:chOff x="4528" y="1536"/>
            <a:chExt cx="1468" cy="416"/>
          </a:xfrm>
        </p:grpSpPr>
        <p:sp>
          <p:nvSpPr>
            <p:cNvPr id="11" name="Oval 8">
              <a:extLst>
                <a:ext uri="{FF2B5EF4-FFF2-40B4-BE49-F238E27FC236}">
                  <a16:creationId xmlns:a16="http://schemas.microsoft.com/office/drawing/2014/main" id="{A191374B-7621-4860-B14E-52716A56A5A8}"/>
                </a:ext>
              </a:extLst>
            </p:cNvPr>
            <p:cNvSpPr>
              <a:spLocks noChangeArrowheads="1"/>
            </p:cNvSpPr>
            <p:nvPr/>
          </p:nvSpPr>
          <p:spPr bwMode="auto">
            <a:xfrm>
              <a:off x="4528" y="1616"/>
              <a:ext cx="384" cy="336"/>
            </a:xfrm>
            <a:prstGeom prst="ellipse">
              <a:avLst/>
            </a:prstGeom>
            <a:noFill/>
            <a:ln w="57150">
              <a:solidFill>
                <a:schemeClr val="accent4">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endParaRPr lang="en-US" altLang="ar-SA">
                <a:latin typeface="Arial" panose="020B0604020202020204" pitchFamily="34" charset="0"/>
              </a:endParaRPr>
            </a:p>
          </p:txBody>
        </p:sp>
        <p:sp>
          <p:nvSpPr>
            <p:cNvPr id="12" name="Line 11">
              <a:extLst>
                <a:ext uri="{FF2B5EF4-FFF2-40B4-BE49-F238E27FC236}">
                  <a16:creationId xmlns:a16="http://schemas.microsoft.com/office/drawing/2014/main" id="{D0469BD4-8B98-4CDC-889F-EA759A7B9D0E}"/>
                </a:ext>
              </a:extLst>
            </p:cNvPr>
            <p:cNvSpPr>
              <a:spLocks noChangeShapeType="1"/>
            </p:cNvSpPr>
            <p:nvPr/>
          </p:nvSpPr>
          <p:spPr bwMode="auto">
            <a:xfrm flipH="1">
              <a:off x="4896" y="1632"/>
              <a:ext cx="240" cy="48"/>
            </a:xfrm>
            <a:prstGeom prst="line">
              <a:avLst/>
            </a:prstGeom>
            <a:noFill/>
            <a:ln w="57150">
              <a:solidFill>
                <a:schemeClr val="accent4">
                  <a:lumMod val="60000"/>
                  <a:lumOff val="4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ar-SA"/>
            </a:p>
          </p:txBody>
        </p:sp>
        <p:sp>
          <p:nvSpPr>
            <p:cNvPr id="13" name="Text Box 12">
              <a:extLst>
                <a:ext uri="{FF2B5EF4-FFF2-40B4-BE49-F238E27FC236}">
                  <a16:creationId xmlns:a16="http://schemas.microsoft.com/office/drawing/2014/main" id="{DCBF3B75-AAB8-4CCE-8FB5-CA2C3D34B273}"/>
                </a:ext>
              </a:extLst>
            </p:cNvPr>
            <p:cNvSpPr txBox="1">
              <a:spLocks noChangeArrowheads="1"/>
            </p:cNvSpPr>
            <p:nvPr/>
          </p:nvSpPr>
          <p:spPr bwMode="auto">
            <a:xfrm>
              <a:off x="5136" y="1536"/>
              <a:ext cx="860" cy="28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342900" indent="-3429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pPr>
                <a:buFont typeface="Monotype Sorts"/>
                <a:buNone/>
              </a:pPr>
              <a:r>
                <a:rPr lang="en-US" altLang="ar-SA" sz="1800" dirty="0">
                  <a:solidFill>
                    <a:schemeClr val="accent2">
                      <a:lumMod val="60000"/>
                      <a:lumOff val="40000"/>
                    </a:schemeClr>
                  </a:solidFill>
                  <a:latin typeface="Arial" panose="020B0604020202020204" pitchFamily="34" charset="0"/>
                </a:rPr>
                <a:t>Bandwidth</a:t>
              </a:r>
            </a:p>
          </p:txBody>
        </p:sp>
      </p:grpSp>
      <p:grpSp>
        <p:nvGrpSpPr>
          <p:cNvPr id="14" name="Group 16">
            <a:extLst>
              <a:ext uri="{FF2B5EF4-FFF2-40B4-BE49-F238E27FC236}">
                <a16:creationId xmlns:a16="http://schemas.microsoft.com/office/drawing/2014/main" id="{2CCADFEF-99E5-4891-A591-D926E0415DB3}"/>
              </a:ext>
            </a:extLst>
          </p:cNvPr>
          <p:cNvGrpSpPr>
            <a:grpSpLocks/>
          </p:cNvGrpSpPr>
          <p:nvPr/>
        </p:nvGrpSpPr>
        <p:grpSpPr bwMode="auto">
          <a:xfrm>
            <a:off x="5429800" y="3078527"/>
            <a:ext cx="1893888" cy="520079"/>
            <a:chOff x="4560" y="1872"/>
            <a:chExt cx="1193" cy="336"/>
          </a:xfrm>
        </p:grpSpPr>
        <p:sp>
          <p:nvSpPr>
            <p:cNvPr id="15" name="Oval 10">
              <a:extLst>
                <a:ext uri="{FF2B5EF4-FFF2-40B4-BE49-F238E27FC236}">
                  <a16:creationId xmlns:a16="http://schemas.microsoft.com/office/drawing/2014/main" id="{9A4F2D5A-5566-42FD-94DF-3B53F7C6C424}"/>
                </a:ext>
              </a:extLst>
            </p:cNvPr>
            <p:cNvSpPr>
              <a:spLocks noChangeArrowheads="1"/>
            </p:cNvSpPr>
            <p:nvPr/>
          </p:nvSpPr>
          <p:spPr bwMode="auto">
            <a:xfrm>
              <a:off x="4560" y="1872"/>
              <a:ext cx="336" cy="336"/>
            </a:xfrm>
            <a:prstGeom prst="ellipse">
              <a:avLst/>
            </a:prstGeom>
            <a:noFill/>
            <a:ln w="57150">
              <a:solidFill>
                <a:schemeClr val="accent4">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endParaRPr lang="en-US" altLang="ar-SA">
                <a:solidFill>
                  <a:schemeClr val="accent4">
                    <a:lumMod val="60000"/>
                    <a:lumOff val="40000"/>
                  </a:schemeClr>
                </a:solidFill>
                <a:latin typeface="Arial" panose="020B0604020202020204" pitchFamily="34" charset="0"/>
              </a:endParaRPr>
            </a:p>
          </p:txBody>
        </p:sp>
        <p:sp>
          <p:nvSpPr>
            <p:cNvPr id="16" name="Line 13">
              <a:extLst>
                <a:ext uri="{FF2B5EF4-FFF2-40B4-BE49-F238E27FC236}">
                  <a16:creationId xmlns:a16="http://schemas.microsoft.com/office/drawing/2014/main" id="{D08129E8-DB09-45F3-B7D3-B1245A7CC104}"/>
                </a:ext>
              </a:extLst>
            </p:cNvPr>
            <p:cNvSpPr>
              <a:spLocks noChangeShapeType="1"/>
            </p:cNvSpPr>
            <p:nvPr/>
          </p:nvSpPr>
          <p:spPr bwMode="auto">
            <a:xfrm flipH="1">
              <a:off x="4896" y="2016"/>
              <a:ext cx="240" cy="48"/>
            </a:xfrm>
            <a:prstGeom prst="line">
              <a:avLst/>
            </a:prstGeom>
            <a:noFill/>
            <a:ln w="57150">
              <a:solidFill>
                <a:schemeClr val="accent4">
                  <a:lumMod val="60000"/>
                  <a:lumOff val="4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ar-SA" dirty="0"/>
            </a:p>
          </p:txBody>
        </p:sp>
        <p:sp>
          <p:nvSpPr>
            <p:cNvPr id="17" name="Text Box 14">
              <a:extLst>
                <a:ext uri="{FF2B5EF4-FFF2-40B4-BE49-F238E27FC236}">
                  <a16:creationId xmlns:a16="http://schemas.microsoft.com/office/drawing/2014/main" id="{B032471E-BB8A-43DD-9D9B-A0DC9B11FEA8}"/>
                </a:ext>
              </a:extLst>
            </p:cNvPr>
            <p:cNvSpPr txBox="1">
              <a:spLocks noChangeArrowheads="1"/>
            </p:cNvSpPr>
            <p:nvPr/>
          </p:nvSpPr>
          <p:spPr bwMode="auto">
            <a:xfrm>
              <a:off x="5136" y="1872"/>
              <a:ext cx="617"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pPr>
                <a:buFont typeface="Monotype Sorts"/>
                <a:buNone/>
              </a:pPr>
              <a:r>
                <a:rPr lang="en-US" altLang="ar-SA" sz="1800" dirty="0">
                  <a:solidFill>
                    <a:schemeClr val="accent2">
                      <a:lumMod val="60000"/>
                      <a:lumOff val="40000"/>
                    </a:schemeClr>
                  </a:solidFill>
                  <a:latin typeface="Arial" panose="020B0604020202020204" pitchFamily="34" charset="0"/>
                </a:rPr>
                <a:t>Bit rate</a:t>
              </a:r>
            </a:p>
          </p:txBody>
        </p:sp>
      </p:grpSp>
      <p:sp>
        <p:nvSpPr>
          <p:cNvPr id="19" name="Footer Placeholder 18">
            <a:extLst>
              <a:ext uri="{FF2B5EF4-FFF2-40B4-BE49-F238E27FC236}">
                <a16:creationId xmlns:a16="http://schemas.microsoft.com/office/drawing/2014/main" id="{02EE9948-231B-405E-9158-839E9D902CF0}"/>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128313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FE76CE-E080-43FB-BD79-C536650D683F}"/>
              </a:ext>
            </a:extLst>
          </p:cNvPr>
          <p:cNvSpPr>
            <a:spLocks noGrp="1"/>
          </p:cNvSpPr>
          <p:nvPr>
            <p:ph type="title"/>
          </p:nvPr>
        </p:nvSpPr>
        <p:spPr>
          <a:xfrm>
            <a:off x="838200" y="365125"/>
            <a:ext cx="10515600" cy="1325563"/>
          </a:xfrm>
        </p:spPr>
        <p:txBody>
          <a:bodyPr>
            <a:normAutofit/>
          </a:bodyPr>
          <a:lstStyle/>
          <a:p>
            <a:pPr>
              <a:defRPr/>
            </a:pPr>
            <a:r>
              <a:rPr lang="en-US" altLang="ar-SA" sz="4800" dirty="0">
                <a:latin typeface="Georgia Pro" panose="02040502050405020303" pitchFamily="18" charset="0"/>
              </a:rPr>
              <a:t>Bit Error Rate</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D42EA65-C112-4243-8351-9C63E6B3589B}"/>
              </a:ext>
            </a:extLst>
          </p:cNvPr>
          <p:cNvSpPr>
            <a:spLocks noGrp="1"/>
          </p:cNvSpPr>
          <p:nvPr>
            <p:ph idx="1"/>
          </p:nvPr>
        </p:nvSpPr>
        <p:spPr>
          <a:xfrm>
            <a:off x="838200" y="1929384"/>
            <a:ext cx="10515600" cy="4251960"/>
          </a:xfrm>
        </p:spPr>
        <p:txBody>
          <a:bodyPr>
            <a:normAutofit/>
          </a:bodyPr>
          <a:lstStyle/>
          <a:p>
            <a:r>
              <a:rPr lang="en-US" altLang="ar-SA" sz="2400" dirty="0">
                <a:effectLst/>
                <a:latin typeface="Georgia Pro" panose="02040502050405020303" pitchFamily="18" charset="0"/>
              </a:rPr>
              <a:t>CC2420 (</a:t>
            </a:r>
            <a:r>
              <a:rPr lang="en-US" altLang="ar-SA" sz="2400" dirty="0" err="1">
                <a:effectLst/>
                <a:latin typeface="Georgia Pro" panose="02040502050405020303" pitchFamily="18" charset="0"/>
              </a:rPr>
              <a:t>MicaZ</a:t>
            </a:r>
            <a:r>
              <a:rPr lang="en-US" altLang="ar-SA" sz="2400" dirty="0">
                <a:effectLst/>
                <a:latin typeface="Georgia Pro" panose="02040502050405020303" pitchFamily="18" charset="0"/>
              </a:rPr>
              <a:t>, </a:t>
            </a:r>
            <a:r>
              <a:rPr lang="en-US" altLang="ar-SA" sz="2400" dirty="0" err="1">
                <a:effectLst/>
                <a:latin typeface="Georgia Pro" panose="02040502050405020303" pitchFamily="18" charset="0"/>
              </a:rPr>
              <a:t>Tmote</a:t>
            </a:r>
            <a:r>
              <a:rPr lang="en-US" altLang="ar-SA" sz="2400" dirty="0">
                <a:effectLst/>
                <a:latin typeface="Georgia Pro" panose="02040502050405020303" pitchFamily="18" charset="0"/>
              </a:rPr>
              <a:t>, </a:t>
            </a:r>
            <a:r>
              <a:rPr lang="en-US" altLang="ar-SA" sz="2400" dirty="0" err="1">
                <a:effectLst/>
                <a:latin typeface="Georgia Pro" panose="02040502050405020303" pitchFamily="18" charset="0"/>
              </a:rPr>
              <a:t>SunSPOT</a:t>
            </a:r>
            <a:r>
              <a:rPr lang="en-US" altLang="ar-SA" sz="2400" dirty="0">
                <a:effectLst/>
                <a:latin typeface="Georgia Pro" panose="02040502050405020303" pitchFamily="18" charset="0"/>
              </a:rPr>
              <a:t>) </a:t>
            </a:r>
            <a:r>
              <a:rPr lang="en-US" altLang="ar-SA" sz="2400" dirty="0">
                <a:solidFill>
                  <a:schemeClr val="accent2"/>
                </a:solidFill>
                <a:effectLst/>
                <a:latin typeface="Georgia Pro" panose="02040502050405020303" pitchFamily="18" charset="0"/>
              </a:rPr>
              <a:t>use offset quadrature phase shift keying (O-QPSK) with direct sequence spread spectrum (DSSS).</a:t>
            </a:r>
          </a:p>
          <a:p>
            <a:endParaRPr lang="en-US" altLang="ar-SA" sz="2400" dirty="0">
              <a:solidFill>
                <a:srgbClr val="92D050"/>
              </a:solidFill>
              <a:effectLst/>
              <a:latin typeface="Georgia Pro" panose="02040502050405020303" pitchFamily="18" charset="0"/>
            </a:endParaRPr>
          </a:p>
          <a:p>
            <a:endParaRPr lang="ar-SA" sz="2200" dirty="0">
              <a:latin typeface="Georgia Pro" panose="02040502050405020303" pitchFamily="18" charset="0"/>
            </a:endParaRPr>
          </a:p>
        </p:txBody>
      </p:sp>
      <mc:AlternateContent xmlns:mc="http://schemas.openxmlformats.org/markup-compatibility/2006" xmlns:a14="http://schemas.microsoft.com/office/drawing/2010/main">
        <mc:Choice Requires="a14">
          <p:sp>
            <p:nvSpPr>
              <p:cNvPr id="6" name="Object 3">
                <a:extLst>
                  <a:ext uri="{FF2B5EF4-FFF2-40B4-BE49-F238E27FC236}">
                    <a16:creationId xmlns:a16="http://schemas.microsoft.com/office/drawing/2014/main" id="{3901632F-2776-491E-9139-3A275137432B}"/>
                  </a:ext>
                </a:extLst>
              </p:cNvPr>
              <p:cNvSpPr txBox="1"/>
              <p:nvPr/>
            </p:nvSpPr>
            <p:spPr bwMode="auto">
              <a:xfrm>
                <a:off x="2433584" y="3319173"/>
                <a:ext cx="4244975" cy="1472381"/>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Sup>
                        <m:sSubSupPr>
                          <m:ctrlPr>
                            <a:rPr lang="ar-SA" i="1">
                              <a:solidFill>
                                <a:srgbClr val="000000"/>
                              </a:solidFill>
                              <a:latin typeface="Cambria Math" panose="02040503050406030204" pitchFamily="18" charset="0"/>
                            </a:rPr>
                          </m:ctrlPr>
                        </m:sSubSupPr>
                        <m:e>
                          <m:r>
                            <a:rPr lang="ar-SA" i="1">
                              <a:solidFill>
                                <a:srgbClr val="000000"/>
                              </a:solidFill>
                              <a:latin typeface="Cambria Math" panose="02040503050406030204" pitchFamily="18" charset="0"/>
                            </a:rPr>
                            <m:t>𝑝</m:t>
                          </m:r>
                        </m:e>
                        <m:sub>
                          <m:r>
                            <a:rPr lang="ar-SA" i="1">
                              <a:solidFill>
                                <a:srgbClr val="000000"/>
                              </a:solidFill>
                              <a:latin typeface="Cambria Math" panose="02040503050406030204" pitchFamily="18" charset="0"/>
                            </a:rPr>
                            <m:t>𝑏</m:t>
                          </m:r>
                        </m:sub>
                        <m:sup>
                          <m:r>
                            <a:rPr lang="ar-SA" i="1">
                              <a:solidFill>
                                <a:srgbClr val="000000"/>
                              </a:solidFill>
                              <a:latin typeface="Cambria Math" panose="02040503050406030204" pitchFamily="18" charset="0"/>
                            </a:rPr>
                            <m:t>𝑂𝑄𝑃𝑆𝐾</m:t>
                          </m:r>
                        </m:sup>
                      </m:sSubSup>
                      <m:r>
                        <a:rPr lang="ar-SA" i="1">
                          <a:solidFill>
                            <a:srgbClr val="000000"/>
                          </a:solidFill>
                          <a:latin typeface="Cambria Math" panose="02040503050406030204" pitchFamily="18" charset="0"/>
                        </a:rPr>
                        <m:t>=</m:t>
                      </m:r>
                      <m:r>
                        <a:rPr lang="ar-SA" i="1">
                          <a:solidFill>
                            <a:srgbClr val="000000"/>
                          </a:solidFill>
                          <a:latin typeface="Cambria Math" panose="02040503050406030204" pitchFamily="18" charset="0"/>
                        </a:rPr>
                        <m:t>𝑄</m:t>
                      </m:r>
                      <m:d>
                        <m:dPr>
                          <m:ctrlPr>
                            <a:rPr lang="ar-SA" i="1">
                              <a:solidFill>
                                <a:srgbClr val="000000"/>
                              </a:solidFill>
                              <a:latin typeface="Cambria Math" panose="02040503050406030204" pitchFamily="18" charset="0"/>
                            </a:rPr>
                          </m:ctrlPr>
                        </m:dPr>
                        <m:e>
                          <m:rad>
                            <m:radPr>
                              <m:degHide m:val="on"/>
                              <m:ctrlPr>
                                <a:rPr lang="ar-SA" i="1">
                                  <a:solidFill>
                                    <a:srgbClr val="000000"/>
                                  </a:solidFill>
                                  <a:latin typeface="Cambria Math" panose="02040503050406030204" pitchFamily="18" charset="0"/>
                                </a:rPr>
                              </m:ctrlPr>
                            </m:radPr>
                            <m:deg/>
                            <m:e>
                              <m:sSub>
                                <m:sSubPr>
                                  <m:ctrlPr>
                                    <a:rPr lang="ar-SA" i="1">
                                      <a:solidFill>
                                        <a:srgbClr val="000000"/>
                                      </a:solidFill>
                                      <a:latin typeface="Cambria Math" panose="02040503050406030204" pitchFamily="18" charset="0"/>
                                    </a:rPr>
                                  </m:ctrlPr>
                                </m:sSubPr>
                                <m:e>
                                  <m:d>
                                    <m:dPr>
                                      <m:ctrlPr>
                                        <a:rPr lang="ar-SA" i="1">
                                          <a:solidFill>
                                            <a:srgbClr val="000000"/>
                                          </a:solidFill>
                                          <a:latin typeface="Cambria Math" panose="02040503050406030204" pitchFamily="18" charset="0"/>
                                        </a:rPr>
                                      </m:ctrlPr>
                                    </m:dPr>
                                    <m:e>
                                      <m:r>
                                        <a:rPr lang="ar-SA" i="1">
                                          <a:solidFill>
                                            <a:srgbClr val="000000"/>
                                          </a:solidFill>
                                          <a:latin typeface="Cambria Math" panose="02040503050406030204" pitchFamily="18" charset="0"/>
                                        </a:rPr>
                                        <m:t>𝐸𝑏</m:t>
                                      </m:r>
                                      <m:r>
                                        <a:rPr lang="ar-SA" i="1">
                                          <a:solidFill>
                                            <a:srgbClr val="000000"/>
                                          </a:solidFill>
                                          <a:latin typeface="Cambria Math" panose="02040503050406030204" pitchFamily="18" charset="0"/>
                                        </a:rPr>
                                        <m:t>/</m:t>
                                      </m:r>
                                      <m:r>
                                        <a:rPr lang="ar-SA" i="1">
                                          <a:solidFill>
                                            <a:srgbClr val="000000"/>
                                          </a:solidFill>
                                          <a:latin typeface="Cambria Math" panose="02040503050406030204" pitchFamily="18" charset="0"/>
                                        </a:rPr>
                                        <m:t>𝑁𝑜</m:t>
                                      </m:r>
                                    </m:e>
                                  </m:d>
                                </m:e>
                                <m:sub>
                                  <m:r>
                                    <a:rPr lang="ar-SA" i="1">
                                      <a:solidFill>
                                        <a:srgbClr val="000000"/>
                                      </a:solidFill>
                                      <a:latin typeface="Cambria Math" panose="02040503050406030204" pitchFamily="18" charset="0"/>
                                    </a:rPr>
                                    <m:t>𝐷𝑆</m:t>
                                  </m:r>
                                </m:sub>
                              </m:sSub>
                            </m:e>
                          </m:rad>
                        </m:e>
                      </m:d>
                    </m:oMath>
                    <m:oMath xmlns:m="http://schemas.openxmlformats.org/officeDocument/2006/math">
                      <m:sSub>
                        <m:sSubPr>
                          <m:ctrlPr>
                            <a:rPr lang="ar-SA" i="1">
                              <a:solidFill>
                                <a:srgbClr val="000000"/>
                              </a:solidFill>
                              <a:latin typeface="Cambria Math" panose="02040503050406030204" pitchFamily="18" charset="0"/>
                            </a:rPr>
                          </m:ctrlPr>
                        </m:sSubPr>
                        <m:e>
                          <m:d>
                            <m:dPr>
                              <m:ctrlPr>
                                <a:rPr lang="ar-SA" i="1">
                                  <a:solidFill>
                                    <a:srgbClr val="000000"/>
                                  </a:solidFill>
                                  <a:latin typeface="Cambria Math" panose="02040503050406030204" pitchFamily="18" charset="0"/>
                                </a:rPr>
                              </m:ctrlPr>
                            </m:dPr>
                            <m:e>
                              <m:r>
                                <a:rPr lang="ar-SA" i="1">
                                  <a:solidFill>
                                    <a:srgbClr val="000000"/>
                                  </a:solidFill>
                                  <a:latin typeface="Cambria Math" panose="02040503050406030204" pitchFamily="18" charset="0"/>
                                </a:rPr>
                                <m:t>𝐸𝑏</m:t>
                              </m:r>
                              <m:r>
                                <a:rPr lang="ar-SA" i="1">
                                  <a:solidFill>
                                    <a:srgbClr val="000000"/>
                                  </a:solidFill>
                                  <a:latin typeface="Cambria Math" panose="02040503050406030204" pitchFamily="18" charset="0"/>
                                </a:rPr>
                                <m:t>/</m:t>
                              </m:r>
                              <m:r>
                                <a:rPr lang="ar-SA" i="1">
                                  <a:solidFill>
                                    <a:srgbClr val="000000"/>
                                  </a:solidFill>
                                  <a:latin typeface="Cambria Math" panose="02040503050406030204" pitchFamily="18" charset="0"/>
                                </a:rPr>
                                <m:t>𝑁𝑜</m:t>
                              </m:r>
                            </m:e>
                          </m:d>
                        </m:e>
                        <m:sub>
                          <m:r>
                            <a:rPr lang="ar-SA" i="1">
                              <a:solidFill>
                                <a:srgbClr val="000000"/>
                              </a:solidFill>
                              <a:latin typeface="Cambria Math" panose="02040503050406030204" pitchFamily="18" charset="0"/>
                            </a:rPr>
                            <m:t>𝐷𝑆</m:t>
                          </m:r>
                        </m:sub>
                      </m:sSub>
                      <m:r>
                        <a:rPr lang="ar-SA" i="1">
                          <a:solidFill>
                            <a:srgbClr val="000000"/>
                          </a:solidFill>
                          <a:latin typeface="Cambria Math" panose="02040503050406030204" pitchFamily="18" charset="0"/>
                        </a:rPr>
                        <m:t>=</m:t>
                      </m:r>
                      <m:f>
                        <m:fPr>
                          <m:ctrlPr>
                            <a:rPr lang="ar-SA" i="1">
                              <a:solidFill>
                                <a:srgbClr val="000000"/>
                              </a:solidFill>
                              <a:latin typeface="Cambria Math" panose="02040503050406030204" pitchFamily="18" charset="0"/>
                            </a:rPr>
                          </m:ctrlPr>
                        </m:fPr>
                        <m:num>
                          <m:r>
                            <a:rPr lang="ar-SA" i="1">
                              <a:solidFill>
                                <a:srgbClr val="000000"/>
                              </a:solidFill>
                              <a:latin typeface="Cambria Math" panose="02040503050406030204" pitchFamily="18" charset="0"/>
                            </a:rPr>
                            <m:t>2</m:t>
                          </m:r>
                          <m:r>
                            <a:rPr lang="ar-SA" i="1">
                              <a:solidFill>
                                <a:srgbClr val="000000"/>
                              </a:solidFill>
                              <a:latin typeface="Cambria Math" panose="02040503050406030204" pitchFamily="18" charset="0"/>
                            </a:rPr>
                            <m:t>𝑁</m:t>
                          </m:r>
                          <m:r>
                            <a:rPr lang="ar-SA" i="1">
                              <a:solidFill>
                                <a:srgbClr val="000000"/>
                              </a:solidFill>
                              <a:latin typeface="Cambria Math" panose="02040503050406030204" pitchFamily="18" charset="0"/>
                            </a:rPr>
                            <m:t>(</m:t>
                          </m:r>
                          <m:r>
                            <a:rPr lang="ar-SA" i="1">
                              <a:solidFill>
                                <a:srgbClr val="000000"/>
                              </a:solidFill>
                              <a:latin typeface="Cambria Math" panose="02040503050406030204" pitchFamily="18" charset="0"/>
                            </a:rPr>
                            <m:t>𝐸𝑏</m:t>
                          </m:r>
                          <m:r>
                            <a:rPr lang="ar-SA" i="1">
                              <a:solidFill>
                                <a:srgbClr val="000000"/>
                              </a:solidFill>
                              <a:latin typeface="Cambria Math" panose="02040503050406030204" pitchFamily="18" charset="0"/>
                            </a:rPr>
                            <m:t>/</m:t>
                          </m:r>
                          <m:r>
                            <a:rPr lang="ar-SA" i="1">
                              <a:solidFill>
                                <a:srgbClr val="000000"/>
                              </a:solidFill>
                              <a:latin typeface="Cambria Math" panose="02040503050406030204" pitchFamily="18" charset="0"/>
                            </a:rPr>
                            <m:t>𝑁𝑜</m:t>
                          </m:r>
                          <m:r>
                            <a:rPr lang="ar-SA" i="1">
                              <a:solidFill>
                                <a:srgbClr val="000000"/>
                              </a:solidFill>
                              <a:latin typeface="Cambria Math" panose="02040503050406030204" pitchFamily="18" charset="0"/>
                            </a:rPr>
                            <m:t>)</m:t>
                          </m:r>
                        </m:num>
                        <m:den>
                          <m:r>
                            <a:rPr lang="ar-SA" i="1">
                              <a:solidFill>
                                <a:srgbClr val="000000"/>
                              </a:solidFill>
                              <a:latin typeface="Cambria Math" panose="02040503050406030204" pitchFamily="18" charset="0"/>
                            </a:rPr>
                            <m:t>𝑁</m:t>
                          </m:r>
                          <m:r>
                            <a:rPr lang="ar-SA" i="1">
                              <a:solidFill>
                                <a:srgbClr val="000000"/>
                              </a:solidFill>
                              <a:latin typeface="Cambria Math" panose="02040503050406030204" pitchFamily="18" charset="0"/>
                            </a:rPr>
                            <m:t>+</m:t>
                          </m:r>
                          <m:f>
                            <m:fPr>
                              <m:ctrlPr>
                                <a:rPr lang="ar-SA" i="1">
                                  <a:solidFill>
                                    <a:srgbClr val="000000"/>
                                  </a:solidFill>
                                  <a:latin typeface="Cambria Math" panose="02040503050406030204" pitchFamily="18" charset="0"/>
                                </a:rPr>
                              </m:ctrlPr>
                            </m:fPr>
                            <m:num>
                              <m:r>
                                <a:rPr lang="ar-SA" i="1">
                                  <a:solidFill>
                                    <a:srgbClr val="000000"/>
                                  </a:solidFill>
                                  <a:latin typeface="Cambria Math" panose="02040503050406030204" pitchFamily="18" charset="0"/>
                                </a:rPr>
                                <m:t>4</m:t>
                              </m:r>
                            </m:num>
                            <m:den>
                              <m:r>
                                <a:rPr lang="ar-SA" i="1">
                                  <a:solidFill>
                                    <a:srgbClr val="000000"/>
                                  </a:solidFill>
                                  <a:latin typeface="Cambria Math" panose="02040503050406030204" pitchFamily="18" charset="0"/>
                                </a:rPr>
                                <m:t>3</m:t>
                              </m:r>
                            </m:den>
                          </m:f>
                          <m:r>
                            <a:rPr lang="ar-SA" i="1">
                              <a:solidFill>
                                <a:srgbClr val="000000"/>
                              </a:solidFill>
                              <a:latin typeface="Cambria Math" panose="02040503050406030204" pitchFamily="18" charset="0"/>
                            </a:rPr>
                            <m:t>𝐸𝑏</m:t>
                          </m:r>
                          <m:r>
                            <a:rPr lang="ar-SA" i="1">
                              <a:solidFill>
                                <a:srgbClr val="000000"/>
                              </a:solidFill>
                              <a:latin typeface="Cambria Math" panose="02040503050406030204" pitchFamily="18" charset="0"/>
                            </a:rPr>
                            <m:t>/</m:t>
                          </m:r>
                          <m:r>
                            <a:rPr lang="ar-SA" i="1">
                              <a:solidFill>
                                <a:srgbClr val="000000"/>
                              </a:solidFill>
                              <a:latin typeface="Cambria Math" panose="02040503050406030204" pitchFamily="18" charset="0"/>
                            </a:rPr>
                            <m:t>𝑁𝑜</m:t>
                          </m:r>
                          <m:r>
                            <a:rPr lang="ar-SA" i="1">
                              <a:solidFill>
                                <a:srgbClr val="000000"/>
                              </a:solidFill>
                              <a:latin typeface="Cambria Math" panose="02040503050406030204" pitchFamily="18" charset="0"/>
                            </a:rPr>
                            <m:t>(</m:t>
                          </m:r>
                          <m:r>
                            <a:rPr lang="ar-SA" i="1">
                              <a:solidFill>
                                <a:srgbClr val="000000"/>
                              </a:solidFill>
                              <a:latin typeface="Cambria Math" panose="02040503050406030204" pitchFamily="18" charset="0"/>
                            </a:rPr>
                            <m:t>𝐾</m:t>
                          </m:r>
                          <m:r>
                            <a:rPr lang="ar-SA" i="1">
                              <a:solidFill>
                                <a:srgbClr val="000000"/>
                              </a:solidFill>
                              <a:latin typeface="Cambria Math" panose="02040503050406030204" pitchFamily="18" charset="0"/>
                            </a:rPr>
                            <m:t>−</m:t>
                          </m:r>
                          <m:r>
                            <a:rPr lang="ar-SA" i="1">
                              <a:solidFill>
                                <a:srgbClr val="000000"/>
                              </a:solidFill>
                              <a:latin typeface="Cambria Math" panose="02040503050406030204" pitchFamily="18" charset="0"/>
                            </a:rPr>
                            <m:t>1</m:t>
                          </m:r>
                          <m:r>
                            <a:rPr lang="ar-SA" i="1">
                              <a:solidFill>
                                <a:srgbClr val="000000"/>
                              </a:solidFill>
                              <a:latin typeface="Cambria Math" panose="02040503050406030204" pitchFamily="18" charset="0"/>
                            </a:rPr>
                            <m:t>)</m:t>
                          </m:r>
                        </m:den>
                      </m:f>
                    </m:oMath>
                  </m:oMathPara>
                </a14:m>
                <a:endParaRPr lang="ar-SA" dirty="0"/>
              </a:p>
            </p:txBody>
          </p:sp>
        </mc:Choice>
        <mc:Fallback xmlns="">
          <p:sp>
            <p:nvSpPr>
              <p:cNvPr id="6" name="Object 3">
                <a:extLst>
                  <a:ext uri="{FF2B5EF4-FFF2-40B4-BE49-F238E27FC236}">
                    <a16:creationId xmlns:a16="http://schemas.microsoft.com/office/drawing/2014/main" id="{3901632F-2776-491E-9139-3A275137432B}"/>
                  </a:ext>
                </a:extLst>
              </p:cNvPr>
              <p:cNvSpPr txBox="1">
                <a:spLocks noRot="1" noChangeAspect="1" noMove="1" noResize="1" noEditPoints="1" noAdjustHandles="1" noChangeArrowheads="1" noChangeShapeType="1" noTextEdit="1"/>
              </p:cNvSpPr>
              <p:nvPr/>
            </p:nvSpPr>
            <p:spPr bwMode="auto">
              <a:xfrm>
                <a:off x="2433584" y="3319173"/>
                <a:ext cx="4244975" cy="1472381"/>
              </a:xfrm>
              <a:prstGeom prst="rect">
                <a:avLst/>
              </a:prstGeom>
              <a:blipFill>
                <a:blip r:embed="rId2"/>
                <a:stretch>
                  <a:fillRect/>
                </a:stretch>
              </a:blipFill>
            </p:spPr>
            <p:txBody>
              <a:bodyPr/>
              <a:lstStyle/>
              <a:p>
                <a:r>
                  <a:rPr lang="ar-SA">
                    <a:noFill/>
                  </a:rPr>
                  <a:t> </a:t>
                </a:r>
              </a:p>
            </p:txBody>
          </p:sp>
        </mc:Fallback>
      </mc:AlternateContent>
      <p:grpSp>
        <p:nvGrpSpPr>
          <p:cNvPr id="9" name="Group 21">
            <a:extLst>
              <a:ext uri="{FF2B5EF4-FFF2-40B4-BE49-F238E27FC236}">
                <a16:creationId xmlns:a16="http://schemas.microsoft.com/office/drawing/2014/main" id="{64E95174-7352-4EB8-A8A3-1FA479984F0C}"/>
              </a:ext>
            </a:extLst>
          </p:cNvPr>
          <p:cNvGrpSpPr>
            <a:grpSpLocks/>
          </p:cNvGrpSpPr>
          <p:nvPr/>
        </p:nvGrpSpPr>
        <p:grpSpPr bwMode="auto">
          <a:xfrm>
            <a:off x="1796743" y="4077316"/>
            <a:ext cx="2505846" cy="966618"/>
            <a:chOff x="1714" y="3552"/>
            <a:chExt cx="1607" cy="742"/>
          </a:xfrm>
        </p:grpSpPr>
        <p:sp>
          <p:nvSpPr>
            <p:cNvPr id="11" name="Oval 18">
              <a:extLst>
                <a:ext uri="{FF2B5EF4-FFF2-40B4-BE49-F238E27FC236}">
                  <a16:creationId xmlns:a16="http://schemas.microsoft.com/office/drawing/2014/main" id="{9185A4AF-8F29-4D4F-A4FF-398369A65031}"/>
                </a:ext>
              </a:extLst>
            </p:cNvPr>
            <p:cNvSpPr>
              <a:spLocks noChangeArrowheads="1"/>
            </p:cNvSpPr>
            <p:nvPr/>
          </p:nvSpPr>
          <p:spPr bwMode="auto">
            <a:xfrm>
              <a:off x="2928" y="3552"/>
              <a:ext cx="336" cy="336"/>
            </a:xfrm>
            <a:prstGeom prst="ellipse">
              <a:avLst/>
            </a:prstGeom>
            <a:noFill/>
            <a:ln w="57150">
              <a:solidFill>
                <a:schemeClr val="accent4">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endParaRPr lang="en-US" altLang="ar-SA">
                <a:latin typeface="Arial" panose="020B0604020202020204" pitchFamily="34" charset="0"/>
              </a:endParaRPr>
            </a:p>
          </p:txBody>
        </p:sp>
        <p:sp>
          <p:nvSpPr>
            <p:cNvPr id="12" name="Line 19">
              <a:extLst>
                <a:ext uri="{FF2B5EF4-FFF2-40B4-BE49-F238E27FC236}">
                  <a16:creationId xmlns:a16="http://schemas.microsoft.com/office/drawing/2014/main" id="{5626E37E-4509-4016-BCDA-89179C992962}"/>
                </a:ext>
              </a:extLst>
            </p:cNvPr>
            <p:cNvSpPr>
              <a:spLocks noChangeShapeType="1"/>
            </p:cNvSpPr>
            <p:nvPr/>
          </p:nvSpPr>
          <p:spPr bwMode="auto">
            <a:xfrm flipV="1">
              <a:off x="2496" y="3792"/>
              <a:ext cx="432" cy="144"/>
            </a:xfrm>
            <a:prstGeom prst="line">
              <a:avLst/>
            </a:prstGeom>
            <a:noFill/>
            <a:ln w="57150">
              <a:solidFill>
                <a:schemeClr val="accent4">
                  <a:lumMod val="60000"/>
                  <a:lumOff val="4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ar-SA"/>
            </a:p>
          </p:txBody>
        </p:sp>
        <p:sp>
          <p:nvSpPr>
            <p:cNvPr id="13" name="Text Box 20">
              <a:extLst>
                <a:ext uri="{FF2B5EF4-FFF2-40B4-BE49-F238E27FC236}">
                  <a16:creationId xmlns:a16="http://schemas.microsoft.com/office/drawing/2014/main" id="{0AF9516C-CA3E-4CA3-A629-D15E4CD68B76}"/>
                </a:ext>
              </a:extLst>
            </p:cNvPr>
            <p:cNvSpPr txBox="1">
              <a:spLocks noChangeArrowheads="1"/>
            </p:cNvSpPr>
            <p:nvPr/>
          </p:nvSpPr>
          <p:spPr bwMode="auto">
            <a:xfrm>
              <a:off x="1714" y="4032"/>
              <a:ext cx="1607" cy="262"/>
            </a:xfrm>
            <a:prstGeom prst="rect">
              <a:avLst/>
            </a:prstGeom>
            <a:noFill/>
            <a:ln w="9525">
              <a:solidFill>
                <a:schemeClr val="accent4">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marL="342900" indent="-3429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pPr>
                <a:buFont typeface="Monotype Sorts"/>
                <a:buNone/>
              </a:pPr>
              <a:r>
                <a:rPr lang="en-US" altLang="ar-SA" sz="1800" dirty="0">
                  <a:solidFill>
                    <a:srgbClr val="92D050"/>
                  </a:solidFill>
                  <a:latin typeface="Arial" panose="020B0604020202020204" pitchFamily="34" charset="0"/>
                </a:rPr>
                <a:t># of chips per bit (16)</a:t>
              </a:r>
            </a:p>
          </p:txBody>
        </p:sp>
      </p:grpSp>
      <p:grpSp>
        <p:nvGrpSpPr>
          <p:cNvPr id="14" name="Group 26">
            <a:extLst>
              <a:ext uri="{FF2B5EF4-FFF2-40B4-BE49-F238E27FC236}">
                <a16:creationId xmlns:a16="http://schemas.microsoft.com/office/drawing/2014/main" id="{9B0C321E-1091-4952-919B-70668DBD3BA0}"/>
              </a:ext>
            </a:extLst>
          </p:cNvPr>
          <p:cNvGrpSpPr>
            <a:grpSpLocks/>
          </p:cNvGrpSpPr>
          <p:nvPr/>
        </p:nvGrpSpPr>
        <p:grpSpPr bwMode="auto">
          <a:xfrm>
            <a:off x="5140791" y="4137814"/>
            <a:ext cx="1537768" cy="916448"/>
            <a:chOff x="4320" y="3552"/>
            <a:chExt cx="1093" cy="730"/>
          </a:xfrm>
        </p:grpSpPr>
        <p:sp>
          <p:nvSpPr>
            <p:cNvPr id="15" name="Oval 23">
              <a:extLst>
                <a:ext uri="{FF2B5EF4-FFF2-40B4-BE49-F238E27FC236}">
                  <a16:creationId xmlns:a16="http://schemas.microsoft.com/office/drawing/2014/main" id="{2AFB8D72-1815-4165-AFBB-94B5C75F471D}"/>
                </a:ext>
              </a:extLst>
            </p:cNvPr>
            <p:cNvSpPr>
              <a:spLocks noChangeArrowheads="1"/>
            </p:cNvSpPr>
            <p:nvPr/>
          </p:nvSpPr>
          <p:spPr bwMode="auto">
            <a:xfrm>
              <a:off x="4416" y="3552"/>
              <a:ext cx="336" cy="336"/>
            </a:xfrm>
            <a:prstGeom prst="ellipse">
              <a:avLst/>
            </a:prstGeom>
            <a:noFill/>
            <a:ln w="57150">
              <a:solidFill>
                <a:schemeClr val="accent4">
                  <a:lumMod val="60000"/>
                  <a:lumOff val="40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endParaRPr lang="en-US" altLang="ar-SA">
                <a:latin typeface="Arial" panose="020B0604020202020204" pitchFamily="34" charset="0"/>
              </a:endParaRPr>
            </a:p>
          </p:txBody>
        </p:sp>
        <p:sp>
          <p:nvSpPr>
            <p:cNvPr id="16" name="Line 24">
              <a:extLst>
                <a:ext uri="{FF2B5EF4-FFF2-40B4-BE49-F238E27FC236}">
                  <a16:creationId xmlns:a16="http://schemas.microsoft.com/office/drawing/2014/main" id="{3AD983AA-4563-452A-964D-DBE741903DA4}"/>
                </a:ext>
              </a:extLst>
            </p:cNvPr>
            <p:cNvSpPr>
              <a:spLocks noChangeShapeType="1"/>
            </p:cNvSpPr>
            <p:nvPr/>
          </p:nvSpPr>
          <p:spPr bwMode="auto">
            <a:xfrm flipH="1" flipV="1">
              <a:off x="4704" y="3840"/>
              <a:ext cx="288" cy="144"/>
            </a:xfrm>
            <a:prstGeom prst="line">
              <a:avLst/>
            </a:prstGeom>
            <a:noFill/>
            <a:ln w="57150">
              <a:solidFill>
                <a:schemeClr val="accent4">
                  <a:lumMod val="60000"/>
                  <a:lumOff val="40000"/>
                </a:schemeClr>
              </a:solidFill>
              <a:round/>
              <a:headEnd/>
              <a:tailEnd type="triangle" w="med" len="med"/>
            </a:ln>
            <a:extLst>
              <a:ext uri="{909E8E84-426E-40DD-AFC4-6F175D3DCCD1}">
                <a14:hiddenFill xmlns:a14="http://schemas.microsoft.com/office/drawing/2010/main">
                  <a:noFill/>
                </a14:hiddenFill>
              </a:ext>
            </a:extLst>
          </p:spPr>
          <p:txBody>
            <a:bodyPr/>
            <a:lstStyle/>
            <a:p>
              <a:endParaRPr lang="ar-SA" dirty="0"/>
            </a:p>
          </p:txBody>
        </p:sp>
        <p:sp>
          <p:nvSpPr>
            <p:cNvPr id="17" name="Text Box 25">
              <a:extLst>
                <a:ext uri="{FF2B5EF4-FFF2-40B4-BE49-F238E27FC236}">
                  <a16:creationId xmlns:a16="http://schemas.microsoft.com/office/drawing/2014/main" id="{4FEB312B-A827-42E1-BB52-0A57F3A93055}"/>
                </a:ext>
              </a:extLst>
            </p:cNvPr>
            <p:cNvSpPr txBox="1">
              <a:spLocks noChangeArrowheads="1"/>
            </p:cNvSpPr>
            <p:nvPr/>
          </p:nvSpPr>
          <p:spPr bwMode="auto">
            <a:xfrm>
              <a:off x="4320" y="4010"/>
              <a:ext cx="1093" cy="272"/>
            </a:xfrm>
            <a:prstGeom prst="rect">
              <a:avLst/>
            </a:prstGeom>
            <a:noFill/>
            <a:ln w="9525">
              <a:solidFill>
                <a:schemeClr val="accent4">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marL="342900" indent="-3429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pPr>
                <a:buFont typeface="Monotype Sorts"/>
                <a:buNone/>
              </a:pPr>
              <a:r>
                <a:rPr lang="en-US" altLang="ar-SA" sz="1800" dirty="0">
                  <a:solidFill>
                    <a:srgbClr val="92D050"/>
                  </a:solidFill>
                  <a:latin typeface="Arial" panose="020B0604020202020204" pitchFamily="34" charset="0"/>
                </a:rPr>
                <a:t>=2 for </a:t>
              </a:r>
              <a:r>
                <a:rPr lang="en-US" altLang="ar-SA" sz="1800" dirty="0" err="1">
                  <a:solidFill>
                    <a:srgbClr val="92D050"/>
                  </a:solidFill>
                  <a:latin typeface="Arial" panose="020B0604020202020204" pitchFamily="34" charset="0"/>
                </a:rPr>
                <a:t>MicaZ</a:t>
              </a:r>
              <a:endParaRPr lang="en-US" altLang="ar-SA" sz="1800" dirty="0">
                <a:solidFill>
                  <a:srgbClr val="92D050"/>
                </a:solidFill>
                <a:latin typeface="Arial" panose="020B0604020202020204" pitchFamily="34" charset="0"/>
              </a:endParaRPr>
            </a:p>
          </p:txBody>
        </p:sp>
      </p:grpSp>
      <p:sp>
        <p:nvSpPr>
          <p:cNvPr id="19" name="Footer Placeholder 18">
            <a:extLst>
              <a:ext uri="{FF2B5EF4-FFF2-40B4-BE49-F238E27FC236}">
                <a16:creationId xmlns:a16="http://schemas.microsoft.com/office/drawing/2014/main" id="{6F8A2CBD-B79C-40A8-8408-C2D98237B6DF}"/>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3091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BABE5B-4463-4A15-9513-D72D6E5652CA}"/>
              </a:ext>
            </a:extLst>
          </p:cNvPr>
          <p:cNvSpPr>
            <a:spLocks noGrp="1"/>
          </p:cNvSpPr>
          <p:nvPr>
            <p:ph type="title"/>
          </p:nvPr>
        </p:nvSpPr>
        <p:spPr>
          <a:xfrm>
            <a:off x="572493" y="238539"/>
            <a:ext cx="11018520" cy="1434415"/>
          </a:xfrm>
        </p:spPr>
        <p:txBody>
          <a:bodyPr anchor="b">
            <a:normAutofit/>
          </a:bodyPr>
          <a:lstStyle/>
          <a:p>
            <a:pPr>
              <a:defRPr/>
            </a:pPr>
            <a:r>
              <a:rPr lang="en-US" sz="4800" dirty="0">
                <a:latin typeface="Georgia Pro" panose="02040502050405020303" pitchFamily="18" charset="0"/>
              </a:rPr>
              <a:t>Channel models for WSNs</a:t>
            </a:r>
            <a:endParaRPr lang="ar-SA" sz="4800" dirty="0">
              <a:latin typeface="Georgia Pro" panose="02040502050405020303" pitchFamily="18" charset="0"/>
            </a:endParaRPr>
          </a:p>
        </p:txBody>
      </p:sp>
      <p:sp>
        <p:nvSpPr>
          <p:cNvPr id="26"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13">
            <a:extLst>
              <a:ext uri="{FF2B5EF4-FFF2-40B4-BE49-F238E27FC236}">
                <a16:creationId xmlns:a16="http://schemas.microsoft.com/office/drawing/2014/main" id="{A6A3BC26-7BBE-457C-8C09-E598AC404194}"/>
              </a:ext>
            </a:extLst>
          </p:cNvPr>
          <p:cNvSpPr>
            <a:spLocks noGrp="1"/>
          </p:cNvSpPr>
          <p:nvPr>
            <p:ph idx="1"/>
          </p:nvPr>
        </p:nvSpPr>
        <p:spPr>
          <a:xfrm>
            <a:off x="572493" y="2071316"/>
            <a:ext cx="11109224" cy="4119172"/>
          </a:xfrm>
        </p:spPr>
        <p:txBody>
          <a:bodyPr anchor="t">
            <a:normAutofit/>
          </a:bodyPr>
          <a:lstStyle/>
          <a:p>
            <a:pPr marL="0" indent="0">
              <a:buNone/>
            </a:pPr>
            <a:r>
              <a:rPr lang="en-US" sz="2200" dirty="0">
                <a:solidFill>
                  <a:schemeClr val="accent2"/>
                </a:solidFill>
                <a:latin typeface="Georgia Pro" panose="02040502050405020303" pitchFamily="18" charset="0"/>
              </a:rPr>
              <a:t>a) Unit Disc Graph Model: </a:t>
            </a:r>
            <a:r>
              <a:rPr lang="en-US" sz="2200" dirty="0">
                <a:latin typeface="Georgia Pro" panose="02040502050405020303" pitchFamily="18" charset="0"/>
              </a:rPr>
              <a:t>(UDG) model represents the range of a node as a disc centered around the node with a radius of 1.</a:t>
            </a:r>
          </a:p>
          <a:p>
            <a:pPr marL="0" indent="0">
              <a:buNone/>
            </a:pPr>
            <a:r>
              <a:rPr lang="en-US" sz="2200" dirty="0">
                <a:latin typeface="Georgia Pro" panose="02040502050405020303" pitchFamily="18" charset="0"/>
              </a:rPr>
              <a:t>This model leads to the definition of communication range of a node as a fixed distance, </a:t>
            </a:r>
            <a:r>
              <a:rPr lang="en-US" sz="2200" dirty="0" err="1">
                <a:latin typeface="Georgia Pro" panose="02040502050405020303" pitchFamily="18" charset="0"/>
              </a:rPr>
              <a:t>rcomm</a:t>
            </a:r>
            <a:r>
              <a:rPr lang="en-US" sz="2200" dirty="0">
                <a:latin typeface="Georgia Pro" panose="02040502050405020303" pitchFamily="18" charset="0"/>
              </a:rPr>
              <a:t>.</a:t>
            </a:r>
          </a:p>
          <a:p>
            <a:pPr marL="0" indent="0">
              <a:buNone/>
            </a:pPr>
            <a:r>
              <a:rPr lang="en-US" sz="2200" dirty="0">
                <a:solidFill>
                  <a:schemeClr val="accent2"/>
                </a:solidFill>
                <a:latin typeface="Georgia Pro" panose="02040502050405020303" pitchFamily="18" charset="0"/>
              </a:rPr>
              <a:t>b) Statistical Channel Models: </a:t>
            </a:r>
            <a:r>
              <a:rPr lang="en-US" sz="2200" dirty="0">
                <a:latin typeface="Georgia Pro" panose="02040502050405020303" pitchFamily="18" charset="0"/>
              </a:rPr>
              <a:t>Compared to the UDG model, statistical channel models capture the randomness in the wireless channel more accurately.</a:t>
            </a:r>
          </a:p>
        </p:txBody>
      </p:sp>
      <p:pic>
        <p:nvPicPr>
          <p:cNvPr id="9" name="Picture 8">
            <a:extLst>
              <a:ext uri="{FF2B5EF4-FFF2-40B4-BE49-F238E27FC236}">
                <a16:creationId xmlns:a16="http://schemas.microsoft.com/office/drawing/2014/main" id="{89ABC3EF-3613-48F9-BA69-542AF4636BB7}"/>
              </a:ext>
            </a:extLst>
          </p:cNvPr>
          <p:cNvPicPr>
            <a:picLocks noChangeAspect="1"/>
          </p:cNvPicPr>
          <p:nvPr/>
        </p:nvPicPr>
        <p:blipFill>
          <a:blip r:embed="rId2"/>
          <a:stretch>
            <a:fillRect/>
          </a:stretch>
        </p:blipFill>
        <p:spPr>
          <a:xfrm>
            <a:off x="2845941" y="3920147"/>
            <a:ext cx="7016607" cy="2853426"/>
          </a:xfrm>
          <a:prstGeom prst="rect">
            <a:avLst/>
          </a:prstGeom>
        </p:spPr>
      </p:pic>
      <p:sp>
        <p:nvSpPr>
          <p:cNvPr id="13" name="Footer Placeholder 12">
            <a:extLst>
              <a:ext uri="{FF2B5EF4-FFF2-40B4-BE49-F238E27FC236}">
                <a16:creationId xmlns:a16="http://schemas.microsoft.com/office/drawing/2014/main" id="{11718067-E931-4DF1-8184-D3A47AB309C9}"/>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22519167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8471B9-3068-4D77-BD55-3A737BCA573B}"/>
              </a:ext>
            </a:extLst>
          </p:cNvPr>
          <p:cNvSpPr>
            <a:spLocks noGrp="1"/>
          </p:cNvSpPr>
          <p:nvPr>
            <p:ph type="title"/>
          </p:nvPr>
        </p:nvSpPr>
        <p:spPr>
          <a:xfrm>
            <a:off x="838200" y="365125"/>
            <a:ext cx="10515600" cy="1325563"/>
          </a:xfrm>
        </p:spPr>
        <p:txBody>
          <a:bodyPr>
            <a:normAutofit/>
          </a:bodyPr>
          <a:lstStyle/>
          <a:p>
            <a:pPr>
              <a:defRPr/>
            </a:pPr>
            <a:r>
              <a:rPr lang="en-US" sz="4800" dirty="0">
                <a:latin typeface="Georgia Pro" panose="02040502050405020303" pitchFamily="18" charset="0"/>
              </a:rPr>
              <a:t>Channel Models</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8A28D7B-2EE9-4DEC-9ABF-7A4A2D59802D}"/>
              </a:ext>
            </a:extLst>
          </p:cNvPr>
          <p:cNvSpPr>
            <a:spLocks noGrp="1"/>
          </p:cNvSpPr>
          <p:nvPr>
            <p:ph idx="1"/>
          </p:nvPr>
        </p:nvSpPr>
        <p:spPr>
          <a:xfrm>
            <a:off x="838200" y="1929384"/>
            <a:ext cx="10515600" cy="4251960"/>
          </a:xfrm>
        </p:spPr>
        <p:txBody>
          <a:bodyPr>
            <a:normAutofit/>
          </a:bodyPr>
          <a:lstStyle/>
          <a:p>
            <a:pPr eaLnBrk="1" hangingPunct="1">
              <a:defRPr/>
            </a:pPr>
            <a:r>
              <a:rPr lang="en-US" dirty="0">
                <a:solidFill>
                  <a:schemeClr val="accent2"/>
                </a:solidFill>
                <a:latin typeface="Georgia Pro" panose="02040502050405020303" pitchFamily="18" charset="0"/>
              </a:rPr>
              <a:t>Non-line-of-sight path</a:t>
            </a:r>
          </a:p>
          <a:p>
            <a:pPr lvl="1" eaLnBrk="1" hangingPunct="1">
              <a:defRPr/>
            </a:pPr>
            <a:r>
              <a:rPr lang="en-US" dirty="0">
                <a:latin typeface="Georgia Pro" panose="02040502050405020303" pitchFamily="18" charset="0"/>
              </a:rPr>
              <a:t>Amplitude of resulting signal has a </a:t>
            </a:r>
            <a:r>
              <a:rPr lang="en-US" i="1" dirty="0">
                <a:latin typeface="Georgia Pro" panose="02040502050405020303" pitchFamily="18" charset="0"/>
              </a:rPr>
              <a:t>Rayleigh </a:t>
            </a:r>
            <a:r>
              <a:rPr lang="en-US" dirty="0">
                <a:latin typeface="Georgia Pro" panose="02040502050405020303" pitchFamily="18" charset="0"/>
              </a:rPr>
              <a:t>distribution (</a:t>
            </a:r>
            <a:r>
              <a:rPr lang="en-US" i="1" dirty="0">
                <a:latin typeface="Georgia Pro" panose="02040502050405020303" pitchFamily="18" charset="0"/>
              </a:rPr>
              <a:t>Rayleigh fading)</a:t>
            </a:r>
            <a:endParaRPr lang="en-US" dirty="0">
              <a:latin typeface="Georgia Pro" panose="02040502050405020303" pitchFamily="18" charset="0"/>
            </a:endParaRPr>
          </a:p>
          <a:p>
            <a:pPr eaLnBrk="1" hangingPunct="1">
              <a:defRPr/>
            </a:pPr>
            <a:r>
              <a:rPr lang="en-US" dirty="0">
                <a:latin typeface="Georgia Pro" panose="02040502050405020303" pitchFamily="18" charset="0"/>
              </a:rPr>
              <a:t>One dominant </a:t>
            </a:r>
            <a:r>
              <a:rPr lang="en-US" dirty="0">
                <a:solidFill>
                  <a:srgbClr val="92D050"/>
                </a:solidFill>
                <a:latin typeface="Georgia Pro" panose="02040502050405020303" pitchFamily="18" charset="0"/>
              </a:rPr>
              <a:t>line-of-sight</a:t>
            </a:r>
            <a:r>
              <a:rPr lang="en-US" dirty="0">
                <a:latin typeface="Georgia Pro" panose="02040502050405020303" pitchFamily="18" charset="0"/>
              </a:rPr>
              <a:t> plus many indirect paths</a:t>
            </a:r>
          </a:p>
          <a:p>
            <a:pPr lvl="1" eaLnBrk="1" hangingPunct="1">
              <a:defRPr/>
            </a:pPr>
            <a:r>
              <a:rPr lang="en-US" dirty="0">
                <a:latin typeface="Georgia Pro" panose="02040502050405020303" pitchFamily="18" charset="0"/>
              </a:rPr>
              <a:t>Signal has a </a:t>
            </a:r>
            <a:r>
              <a:rPr lang="en-US" i="1" dirty="0">
                <a:latin typeface="Georgia Pro" panose="02040502050405020303" pitchFamily="18" charset="0"/>
              </a:rPr>
              <a:t>Rice </a:t>
            </a:r>
            <a:r>
              <a:rPr lang="en-US" dirty="0">
                <a:latin typeface="Georgia Pro" panose="02040502050405020303" pitchFamily="18" charset="0"/>
              </a:rPr>
              <a:t>distribution (</a:t>
            </a:r>
            <a:r>
              <a:rPr lang="en-US" i="1" dirty="0">
                <a:latin typeface="Georgia Pro" panose="02040502050405020303" pitchFamily="18" charset="0"/>
              </a:rPr>
              <a:t>Rice fading</a:t>
            </a:r>
            <a:r>
              <a:rPr lang="en-US" dirty="0">
                <a:latin typeface="Georgia Pro" panose="02040502050405020303" pitchFamily="18" charset="0"/>
              </a:rPr>
              <a:t>)</a:t>
            </a:r>
          </a:p>
          <a:p>
            <a:endParaRPr lang="ar-SA" sz="2200" dirty="0">
              <a:latin typeface="Georgia Pro" panose="02040502050405020303" pitchFamily="18" charset="0"/>
            </a:endParaRPr>
          </a:p>
        </p:txBody>
      </p:sp>
      <p:sp>
        <p:nvSpPr>
          <p:cNvPr id="7" name="Footer Placeholder 6">
            <a:extLst>
              <a:ext uri="{FF2B5EF4-FFF2-40B4-BE49-F238E27FC236}">
                <a16:creationId xmlns:a16="http://schemas.microsoft.com/office/drawing/2014/main" id="{D397F8E6-9BFF-42DC-8389-189BEFE69D72}"/>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1114604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C25E92-EEDF-46E5-A4D2-0AF6076353B7}"/>
              </a:ext>
            </a:extLst>
          </p:cNvPr>
          <p:cNvSpPr>
            <a:spLocks noGrp="1"/>
          </p:cNvSpPr>
          <p:nvPr>
            <p:ph type="title"/>
          </p:nvPr>
        </p:nvSpPr>
        <p:spPr>
          <a:xfrm>
            <a:off x="630934" y="427342"/>
            <a:ext cx="9715141" cy="1719072"/>
          </a:xfrm>
        </p:spPr>
        <p:txBody>
          <a:bodyPr anchor="b">
            <a:normAutofit/>
          </a:bodyPr>
          <a:lstStyle/>
          <a:p>
            <a:r>
              <a:rPr lang="en-US" sz="4600" dirty="0">
                <a:latin typeface="Georgia Pro" panose="02040502050405020303" pitchFamily="18" charset="0"/>
              </a:rPr>
              <a:t>Physical Layer Technologies</a:t>
            </a:r>
            <a:endParaRPr lang="ar-SA" sz="4600" dirty="0">
              <a:latin typeface="Georgia Pro" panose="02040502050405020303" pitchFamily="18" charset="0"/>
            </a:endParaRPr>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2DB4358-6957-43CF-BFBB-3FB2AEE3A26E}"/>
              </a:ext>
            </a:extLst>
          </p:cNvPr>
          <p:cNvSpPr>
            <a:spLocks noGrp="1"/>
          </p:cNvSpPr>
          <p:nvPr>
            <p:ph idx="1"/>
          </p:nvPr>
        </p:nvSpPr>
        <p:spPr>
          <a:xfrm>
            <a:off x="465119" y="2638357"/>
            <a:ext cx="11442629" cy="3410712"/>
          </a:xfrm>
        </p:spPr>
        <p:txBody>
          <a:bodyPr anchor="t">
            <a:noAutofit/>
          </a:bodyPr>
          <a:lstStyle/>
          <a:p>
            <a:r>
              <a:rPr lang="en-US" sz="2000" dirty="0">
                <a:latin typeface="Georgia Pro" panose="02040502050405020303" pitchFamily="18" charset="0"/>
              </a:rPr>
              <a:t>In general, wireless links can be formed by RF, optical, acoustic, or magnetic induction techniques.</a:t>
            </a:r>
          </a:p>
          <a:p>
            <a:pPr marL="0" indent="0">
              <a:buNone/>
            </a:pPr>
            <a:r>
              <a:rPr lang="en-US" sz="2000" dirty="0">
                <a:solidFill>
                  <a:schemeClr val="accent2"/>
                </a:solidFill>
                <a:latin typeface="Georgia Pro" panose="02040502050405020303" pitchFamily="18" charset="0"/>
              </a:rPr>
              <a:t>1. Radio Frequency (RF): </a:t>
            </a:r>
            <a:r>
              <a:rPr lang="en-US" sz="2000" dirty="0">
                <a:latin typeface="Georgia Pro" panose="02040502050405020303" pitchFamily="18" charset="0"/>
              </a:rPr>
              <a:t>The main types of technologies used for RF communication in WSNs can be classified into three as narrow-band, spread-spectrum, and ultra-wide-band (UWB) techniques.</a:t>
            </a:r>
          </a:p>
          <a:p>
            <a:pPr marL="0" indent="0">
              <a:buNone/>
            </a:pPr>
            <a:r>
              <a:rPr lang="en-US" sz="2000" dirty="0">
                <a:solidFill>
                  <a:schemeClr val="accent2"/>
                </a:solidFill>
                <a:latin typeface="Georgia Pro" panose="02040502050405020303" pitchFamily="18" charset="0"/>
              </a:rPr>
              <a:t>2. Optical Communication: </a:t>
            </a:r>
            <a:r>
              <a:rPr lang="en-US" sz="2000" dirty="0">
                <a:latin typeface="Georgia Pro" panose="02040502050405020303" pitchFamily="18" charset="0"/>
              </a:rPr>
              <a:t>Infrared communication can be performed in two ways as shown in</a:t>
            </a:r>
          </a:p>
          <a:p>
            <a:pPr marL="0" indent="0">
              <a:buNone/>
            </a:pPr>
            <a:r>
              <a:rPr lang="en-US" sz="2000" dirty="0">
                <a:latin typeface="Georgia Pro" panose="02040502050405020303" pitchFamily="18" charset="0"/>
              </a:rPr>
              <a:t> Figure 4.1, point-to-point communication and </a:t>
            </a:r>
          </a:p>
          <a:p>
            <a:pPr marL="0" indent="0">
              <a:buNone/>
            </a:pPr>
            <a:r>
              <a:rPr lang="en-US" sz="2000" dirty="0">
                <a:latin typeface="Georgia Pro" panose="02040502050405020303" pitchFamily="18" charset="0"/>
              </a:rPr>
              <a:t>diffuse communication.</a:t>
            </a:r>
          </a:p>
          <a:p>
            <a:pPr marL="0" indent="0">
              <a:buNone/>
            </a:pPr>
            <a:r>
              <a:rPr lang="en-US" sz="2000" dirty="0">
                <a:solidFill>
                  <a:schemeClr val="accent2"/>
                </a:solidFill>
                <a:latin typeface="Georgia Pro" panose="02040502050405020303" pitchFamily="18" charset="0"/>
              </a:rPr>
              <a:t>3. Acoustic Communication: </a:t>
            </a:r>
            <a:r>
              <a:rPr lang="en-US" sz="2000" dirty="0">
                <a:latin typeface="Georgia Pro" panose="02040502050405020303" pitchFamily="18" charset="0"/>
              </a:rPr>
              <a:t>acoustic links are also</a:t>
            </a:r>
          </a:p>
          <a:p>
            <a:pPr marL="0" indent="0">
              <a:buNone/>
            </a:pPr>
            <a:r>
              <a:rPr lang="en-US" sz="2000" dirty="0">
                <a:latin typeface="Georgia Pro" panose="02040502050405020303" pitchFamily="18" charset="0"/>
              </a:rPr>
              <a:t> classified as vertical and horizontal.</a:t>
            </a:r>
          </a:p>
          <a:p>
            <a:pPr marL="0" indent="0">
              <a:buNone/>
            </a:pPr>
            <a:r>
              <a:rPr lang="en-US" sz="2000" dirty="0">
                <a:solidFill>
                  <a:schemeClr val="accent2"/>
                </a:solidFill>
                <a:latin typeface="Georgia Pro" panose="02040502050405020303" pitchFamily="18" charset="0"/>
              </a:rPr>
              <a:t>4. Magnetic Induction Communication.</a:t>
            </a:r>
          </a:p>
          <a:p>
            <a:pPr marL="514350" indent="-514350">
              <a:buFont typeface="+mj-lt"/>
              <a:buAutoNum type="arabicPeriod"/>
            </a:pPr>
            <a:endParaRPr lang="en-US" sz="2000" dirty="0">
              <a:latin typeface="Georgia Pro" panose="02040502050405020303" pitchFamily="18" charset="0"/>
            </a:endParaRPr>
          </a:p>
          <a:p>
            <a:pPr marL="0" indent="0">
              <a:buNone/>
            </a:pPr>
            <a:endParaRPr lang="ar-SA" sz="2000" dirty="0">
              <a:latin typeface="Georgia Pro" panose="02040502050405020303" pitchFamily="18" charset="0"/>
            </a:endParaRPr>
          </a:p>
        </p:txBody>
      </p:sp>
      <p:pic>
        <p:nvPicPr>
          <p:cNvPr id="5" name="Picture 4" descr="Diagram&#10;&#10;Description automatically generated">
            <a:extLst>
              <a:ext uri="{FF2B5EF4-FFF2-40B4-BE49-F238E27FC236}">
                <a16:creationId xmlns:a16="http://schemas.microsoft.com/office/drawing/2014/main" id="{22CA97FE-75A6-4675-A1B6-C955F8E7E4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8863" y="4282541"/>
            <a:ext cx="4728018" cy="2575459"/>
          </a:xfrm>
          <a:prstGeom prst="rect">
            <a:avLst/>
          </a:prstGeom>
        </p:spPr>
      </p:pic>
      <p:sp>
        <p:nvSpPr>
          <p:cNvPr id="7" name="Footer Placeholder 6">
            <a:extLst>
              <a:ext uri="{FF2B5EF4-FFF2-40B4-BE49-F238E27FC236}">
                <a16:creationId xmlns:a16="http://schemas.microsoft.com/office/drawing/2014/main" id="{A2F1CBC4-F26D-4D7F-880D-B4E89277C605}"/>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15272277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28B2B09-4F51-42DD-8E18-70A2E0014741}"/>
              </a:ext>
            </a:extLst>
          </p:cNvPr>
          <p:cNvSpPr>
            <a:spLocks noGrp="1"/>
          </p:cNvSpPr>
          <p:nvPr>
            <p:ph type="title"/>
          </p:nvPr>
        </p:nvSpPr>
        <p:spPr>
          <a:xfrm>
            <a:off x="838200" y="365125"/>
            <a:ext cx="10515600" cy="1325563"/>
          </a:xfrm>
        </p:spPr>
        <p:txBody>
          <a:bodyPr>
            <a:normAutofit/>
          </a:bodyPr>
          <a:lstStyle/>
          <a:p>
            <a:pPr>
              <a:defRPr/>
            </a:pPr>
            <a:r>
              <a:rPr lang="en-US" sz="4800" dirty="0">
                <a:latin typeface="Georgia Pro" panose="02040502050405020303" pitchFamily="18" charset="0"/>
              </a:rPr>
              <a:t>Non-line-of-sight</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1115BFA-3481-416F-B389-9CB2FF0D0EAB}"/>
              </a:ext>
            </a:extLst>
          </p:cNvPr>
          <p:cNvSpPr>
            <a:spLocks noGrp="1"/>
          </p:cNvSpPr>
          <p:nvPr>
            <p:ph idx="1"/>
          </p:nvPr>
        </p:nvSpPr>
        <p:spPr>
          <a:xfrm>
            <a:off x="838200" y="1929384"/>
            <a:ext cx="10515600" cy="4251960"/>
          </a:xfrm>
        </p:spPr>
        <p:txBody>
          <a:bodyPr>
            <a:normAutofit/>
          </a:bodyPr>
          <a:lstStyle/>
          <a:p>
            <a:pPr eaLnBrk="1" hangingPunct="1">
              <a:lnSpc>
                <a:spcPct val="90000"/>
              </a:lnSpc>
              <a:defRPr/>
            </a:pPr>
            <a:r>
              <a:rPr lang="en-US" dirty="0">
                <a:latin typeface="Georgia Pro" panose="02040502050405020303" pitchFamily="18" charset="0"/>
              </a:rPr>
              <a:t>Because of reflection, scattering, …, radio communication is not limited to direct line of sight communication</a:t>
            </a:r>
          </a:p>
          <a:p>
            <a:pPr lvl="1" eaLnBrk="1" hangingPunct="1">
              <a:lnSpc>
                <a:spcPct val="90000"/>
              </a:lnSpc>
              <a:defRPr/>
            </a:pPr>
            <a:r>
              <a:rPr lang="en-US" dirty="0">
                <a:latin typeface="Georgia Pro" panose="02040502050405020303" pitchFamily="18" charset="0"/>
              </a:rPr>
              <a:t>Effects depend strongly on frequency, thus different behavior at higher frequencies </a:t>
            </a:r>
          </a:p>
          <a:p>
            <a:endParaRPr lang="ar-SA" sz="2200" dirty="0">
              <a:latin typeface="Georgia Pro" panose="02040502050405020303" pitchFamily="18" charset="0"/>
            </a:endParaRPr>
          </a:p>
        </p:txBody>
      </p:sp>
      <p:grpSp>
        <p:nvGrpSpPr>
          <p:cNvPr id="6" name="Group 781">
            <a:extLst>
              <a:ext uri="{FF2B5EF4-FFF2-40B4-BE49-F238E27FC236}">
                <a16:creationId xmlns:a16="http://schemas.microsoft.com/office/drawing/2014/main" id="{64737AD9-50B4-4CB6-8914-C56A7CB80B5F}"/>
              </a:ext>
            </a:extLst>
          </p:cNvPr>
          <p:cNvGrpSpPr>
            <a:grpSpLocks/>
          </p:cNvGrpSpPr>
          <p:nvPr/>
        </p:nvGrpSpPr>
        <p:grpSpPr bwMode="auto">
          <a:xfrm>
            <a:off x="3405853" y="3785420"/>
            <a:ext cx="5397500" cy="2495550"/>
            <a:chOff x="1482" y="1469"/>
            <a:chExt cx="2720" cy="1572"/>
          </a:xfrm>
        </p:grpSpPr>
        <p:grpSp>
          <p:nvGrpSpPr>
            <p:cNvPr id="7" name="Group 719">
              <a:extLst>
                <a:ext uri="{FF2B5EF4-FFF2-40B4-BE49-F238E27FC236}">
                  <a16:creationId xmlns:a16="http://schemas.microsoft.com/office/drawing/2014/main" id="{6380F28A-6893-4D2D-9C9B-7C1F5EE08986}"/>
                </a:ext>
              </a:extLst>
            </p:cNvPr>
            <p:cNvGrpSpPr>
              <a:grpSpLocks/>
            </p:cNvGrpSpPr>
            <p:nvPr/>
          </p:nvGrpSpPr>
          <p:grpSpPr bwMode="auto">
            <a:xfrm flipH="1">
              <a:off x="1482" y="2035"/>
              <a:ext cx="395" cy="190"/>
              <a:chOff x="2156" y="2147"/>
              <a:chExt cx="395" cy="190"/>
            </a:xfrm>
          </p:grpSpPr>
          <p:grpSp>
            <p:nvGrpSpPr>
              <p:cNvPr id="54" name="Group 554">
                <a:extLst>
                  <a:ext uri="{FF2B5EF4-FFF2-40B4-BE49-F238E27FC236}">
                    <a16:creationId xmlns:a16="http://schemas.microsoft.com/office/drawing/2014/main" id="{F80921AB-3F12-4BD7-B913-6E8D04E542C8}"/>
                  </a:ext>
                </a:extLst>
              </p:cNvPr>
              <p:cNvGrpSpPr>
                <a:grpSpLocks/>
              </p:cNvGrpSpPr>
              <p:nvPr/>
            </p:nvGrpSpPr>
            <p:grpSpPr bwMode="auto">
              <a:xfrm>
                <a:off x="2156" y="2147"/>
                <a:ext cx="131" cy="84"/>
                <a:chOff x="2463" y="2256"/>
                <a:chExt cx="348" cy="176"/>
              </a:xfrm>
            </p:grpSpPr>
            <p:sp>
              <p:nvSpPr>
                <p:cNvPr id="78" name="Freeform 555">
                  <a:extLst>
                    <a:ext uri="{FF2B5EF4-FFF2-40B4-BE49-F238E27FC236}">
                      <a16:creationId xmlns:a16="http://schemas.microsoft.com/office/drawing/2014/main" id="{FF3C3A3C-01D1-498F-93C6-87E9D616ED95}"/>
                    </a:ext>
                  </a:extLst>
                </p:cNvPr>
                <p:cNvSpPr>
                  <a:spLocks/>
                </p:cNvSpPr>
                <p:nvPr/>
              </p:nvSpPr>
              <p:spPr bwMode="auto">
                <a:xfrm>
                  <a:off x="2697" y="2272"/>
                  <a:ext cx="19" cy="78"/>
                </a:xfrm>
                <a:custGeom>
                  <a:avLst/>
                  <a:gdLst>
                    <a:gd name="T0" fmla="*/ 0 w 192"/>
                    <a:gd name="T1" fmla="*/ 0 h 755"/>
                    <a:gd name="T2" fmla="*/ 0 w 192"/>
                    <a:gd name="T3" fmla="*/ 0 h 755"/>
                    <a:gd name="T4" fmla="*/ 0 w 192"/>
                    <a:gd name="T5" fmla="*/ 0 h 755"/>
                    <a:gd name="T6" fmla="*/ 0 w 192"/>
                    <a:gd name="T7" fmla="*/ 0 h 755"/>
                    <a:gd name="T8" fmla="*/ 0 w 192"/>
                    <a:gd name="T9" fmla="*/ 0 h 755"/>
                    <a:gd name="T10" fmla="*/ 0 w 192"/>
                    <a:gd name="T11" fmla="*/ 0 h 755"/>
                    <a:gd name="T12" fmla="*/ 0 w 192"/>
                    <a:gd name="T13" fmla="*/ 0 h 755"/>
                    <a:gd name="T14" fmla="*/ 0 w 192"/>
                    <a:gd name="T15" fmla="*/ 0 h 755"/>
                    <a:gd name="T16" fmla="*/ 0 w 192"/>
                    <a:gd name="T17" fmla="*/ 0 h 755"/>
                    <a:gd name="T18" fmla="*/ 0 w 192"/>
                    <a:gd name="T19" fmla="*/ 0 h 755"/>
                    <a:gd name="T20" fmla="*/ 0 w 192"/>
                    <a:gd name="T21" fmla="*/ 0 h 755"/>
                    <a:gd name="T22" fmla="*/ 0 w 192"/>
                    <a:gd name="T23" fmla="*/ 0 h 755"/>
                    <a:gd name="T24" fmla="*/ 0 w 192"/>
                    <a:gd name="T25" fmla="*/ 0 h 755"/>
                    <a:gd name="T26" fmla="*/ 0 w 192"/>
                    <a:gd name="T27" fmla="*/ 0 h 755"/>
                    <a:gd name="T28" fmla="*/ 0 w 192"/>
                    <a:gd name="T29" fmla="*/ 0 h 755"/>
                    <a:gd name="T30" fmla="*/ 0 w 192"/>
                    <a:gd name="T31" fmla="*/ 0 h 755"/>
                    <a:gd name="T32" fmla="*/ 0 w 192"/>
                    <a:gd name="T33" fmla="*/ 0 h 755"/>
                    <a:gd name="T34" fmla="*/ 0 w 192"/>
                    <a:gd name="T35" fmla="*/ 0 h 755"/>
                    <a:gd name="T36" fmla="*/ 0 w 192"/>
                    <a:gd name="T37" fmla="*/ 0 h 755"/>
                    <a:gd name="T38" fmla="*/ 0 w 192"/>
                    <a:gd name="T39" fmla="*/ 0 h 755"/>
                    <a:gd name="T40" fmla="*/ 0 w 192"/>
                    <a:gd name="T41" fmla="*/ 0 h 755"/>
                    <a:gd name="T42" fmla="*/ 0 w 192"/>
                    <a:gd name="T43" fmla="*/ 0 h 755"/>
                    <a:gd name="T44" fmla="*/ 0 w 192"/>
                    <a:gd name="T45" fmla="*/ 0 h 755"/>
                    <a:gd name="T46" fmla="*/ 0 w 192"/>
                    <a:gd name="T47" fmla="*/ 0 h 755"/>
                    <a:gd name="T48" fmla="*/ 0 w 192"/>
                    <a:gd name="T49" fmla="*/ 0 h 755"/>
                    <a:gd name="T50" fmla="*/ 0 w 192"/>
                    <a:gd name="T51" fmla="*/ 0 h 755"/>
                    <a:gd name="T52" fmla="*/ 0 w 192"/>
                    <a:gd name="T53" fmla="*/ 0 h 755"/>
                    <a:gd name="T54" fmla="*/ 0 w 192"/>
                    <a:gd name="T55" fmla="*/ 0 h 755"/>
                    <a:gd name="T56" fmla="*/ 0 w 192"/>
                    <a:gd name="T57" fmla="*/ 0 h 755"/>
                    <a:gd name="T58" fmla="*/ 0 w 192"/>
                    <a:gd name="T59" fmla="*/ 0 h 755"/>
                    <a:gd name="T60" fmla="*/ 0 w 192"/>
                    <a:gd name="T61" fmla="*/ 0 h 755"/>
                    <a:gd name="T62" fmla="*/ 0 w 192"/>
                    <a:gd name="T63" fmla="*/ 0 h 755"/>
                    <a:gd name="T64" fmla="*/ 0 w 192"/>
                    <a:gd name="T65" fmla="*/ 0 h 755"/>
                    <a:gd name="T66" fmla="*/ 0 w 192"/>
                    <a:gd name="T67" fmla="*/ 0 h 755"/>
                    <a:gd name="T68" fmla="*/ 0 w 192"/>
                    <a:gd name="T69" fmla="*/ 0 h 755"/>
                    <a:gd name="T70" fmla="*/ 0 w 192"/>
                    <a:gd name="T71" fmla="*/ 0 h 755"/>
                    <a:gd name="T72" fmla="*/ 0 w 192"/>
                    <a:gd name="T73" fmla="*/ 0 h 755"/>
                    <a:gd name="T74" fmla="*/ 0 w 192"/>
                    <a:gd name="T75" fmla="*/ 0 h 755"/>
                    <a:gd name="T76" fmla="*/ 0 w 192"/>
                    <a:gd name="T77" fmla="*/ 0 h 755"/>
                    <a:gd name="T78" fmla="*/ 0 w 192"/>
                    <a:gd name="T79" fmla="*/ 0 h 755"/>
                    <a:gd name="T80" fmla="*/ 0 w 192"/>
                    <a:gd name="T81" fmla="*/ 0 h 75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92"/>
                    <a:gd name="T124" fmla="*/ 0 h 755"/>
                    <a:gd name="T125" fmla="*/ 192 w 192"/>
                    <a:gd name="T126" fmla="*/ 755 h 75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92" h="755">
                      <a:moveTo>
                        <a:pt x="87" y="755"/>
                      </a:moveTo>
                      <a:lnTo>
                        <a:pt x="80" y="753"/>
                      </a:lnTo>
                      <a:lnTo>
                        <a:pt x="74" y="751"/>
                      </a:lnTo>
                      <a:lnTo>
                        <a:pt x="66" y="747"/>
                      </a:lnTo>
                      <a:lnTo>
                        <a:pt x="61" y="745"/>
                      </a:lnTo>
                      <a:lnTo>
                        <a:pt x="55" y="744"/>
                      </a:lnTo>
                      <a:lnTo>
                        <a:pt x="49" y="742"/>
                      </a:lnTo>
                      <a:lnTo>
                        <a:pt x="42" y="738"/>
                      </a:lnTo>
                      <a:lnTo>
                        <a:pt x="36" y="738"/>
                      </a:lnTo>
                      <a:lnTo>
                        <a:pt x="47" y="719"/>
                      </a:lnTo>
                      <a:lnTo>
                        <a:pt x="59" y="702"/>
                      </a:lnTo>
                      <a:lnTo>
                        <a:pt x="68" y="683"/>
                      </a:lnTo>
                      <a:lnTo>
                        <a:pt x="80" y="664"/>
                      </a:lnTo>
                      <a:lnTo>
                        <a:pt x="87" y="645"/>
                      </a:lnTo>
                      <a:lnTo>
                        <a:pt x="97" y="624"/>
                      </a:lnTo>
                      <a:lnTo>
                        <a:pt x="104" y="603"/>
                      </a:lnTo>
                      <a:lnTo>
                        <a:pt x="112" y="584"/>
                      </a:lnTo>
                      <a:lnTo>
                        <a:pt x="118" y="561"/>
                      </a:lnTo>
                      <a:lnTo>
                        <a:pt x="123" y="540"/>
                      </a:lnTo>
                      <a:lnTo>
                        <a:pt x="127" y="519"/>
                      </a:lnTo>
                      <a:lnTo>
                        <a:pt x="133" y="498"/>
                      </a:lnTo>
                      <a:lnTo>
                        <a:pt x="135" y="475"/>
                      </a:lnTo>
                      <a:lnTo>
                        <a:pt x="139" y="453"/>
                      </a:lnTo>
                      <a:lnTo>
                        <a:pt x="139" y="430"/>
                      </a:lnTo>
                      <a:lnTo>
                        <a:pt x="141" y="407"/>
                      </a:lnTo>
                      <a:lnTo>
                        <a:pt x="139" y="380"/>
                      </a:lnTo>
                      <a:lnTo>
                        <a:pt x="139" y="354"/>
                      </a:lnTo>
                      <a:lnTo>
                        <a:pt x="135" y="327"/>
                      </a:lnTo>
                      <a:lnTo>
                        <a:pt x="131" y="302"/>
                      </a:lnTo>
                      <a:lnTo>
                        <a:pt x="123" y="276"/>
                      </a:lnTo>
                      <a:lnTo>
                        <a:pt x="118" y="251"/>
                      </a:lnTo>
                      <a:lnTo>
                        <a:pt x="110" y="226"/>
                      </a:lnTo>
                      <a:lnTo>
                        <a:pt x="103" y="204"/>
                      </a:lnTo>
                      <a:lnTo>
                        <a:pt x="91" y="179"/>
                      </a:lnTo>
                      <a:lnTo>
                        <a:pt x="82" y="156"/>
                      </a:lnTo>
                      <a:lnTo>
                        <a:pt x="70" y="133"/>
                      </a:lnTo>
                      <a:lnTo>
                        <a:pt x="57" y="110"/>
                      </a:lnTo>
                      <a:lnTo>
                        <a:pt x="44" y="89"/>
                      </a:lnTo>
                      <a:lnTo>
                        <a:pt x="30" y="69"/>
                      </a:lnTo>
                      <a:lnTo>
                        <a:pt x="15" y="50"/>
                      </a:lnTo>
                      <a:lnTo>
                        <a:pt x="0" y="31"/>
                      </a:lnTo>
                      <a:lnTo>
                        <a:pt x="6" y="27"/>
                      </a:lnTo>
                      <a:lnTo>
                        <a:pt x="9" y="23"/>
                      </a:lnTo>
                      <a:lnTo>
                        <a:pt x="15" y="17"/>
                      </a:lnTo>
                      <a:lnTo>
                        <a:pt x="21" y="13"/>
                      </a:lnTo>
                      <a:lnTo>
                        <a:pt x="25" y="10"/>
                      </a:lnTo>
                      <a:lnTo>
                        <a:pt x="30" y="6"/>
                      </a:lnTo>
                      <a:lnTo>
                        <a:pt x="34" y="2"/>
                      </a:lnTo>
                      <a:lnTo>
                        <a:pt x="40" y="0"/>
                      </a:lnTo>
                      <a:lnTo>
                        <a:pt x="57" y="21"/>
                      </a:lnTo>
                      <a:lnTo>
                        <a:pt x="74" y="42"/>
                      </a:lnTo>
                      <a:lnTo>
                        <a:pt x="89" y="65"/>
                      </a:lnTo>
                      <a:lnTo>
                        <a:pt x="104" y="88"/>
                      </a:lnTo>
                      <a:lnTo>
                        <a:pt x="116" y="110"/>
                      </a:lnTo>
                      <a:lnTo>
                        <a:pt x="129" y="135"/>
                      </a:lnTo>
                      <a:lnTo>
                        <a:pt x="141" y="160"/>
                      </a:lnTo>
                      <a:lnTo>
                        <a:pt x="152" y="186"/>
                      </a:lnTo>
                      <a:lnTo>
                        <a:pt x="160" y="211"/>
                      </a:lnTo>
                      <a:lnTo>
                        <a:pt x="169" y="238"/>
                      </a:lnTo>
                      <a:lnTo>
                        <a:pt x="175" y="264"/>
                      </a:lnTo>
                      <a:lnTo>
                        <a:pt x="182" y="293"/>
                      </a:lnTo>
                      <a:lnTo>
                        <a:pt x="186" y="320"/>
                      </a:lnTo>
                      <a:lnTo>
                        <a:pt x="188" y="348"/>
                      </a:lnTo>
                      <a:lnTo>
                        <a:pt x="190" y="378"/>
                      </a:lnTo>
                      <a:lnTo>
                        <a:pt x="192" y="407"/>
                      </a:lnTo>
                      <a:lnTo>
                        <a:pt x="192" y="430"/>
                      </a:lnTo>
                      <a:lnTo>
                        <a:pt x="190" y="455"/>
                      </a:lnTo>
                      <a:lnTo>
                        <a:pt x="188" y="477"/>
                      </a:lnTo>
                      <a:lnTo>
                        <a:pt x="184" y="502"/>
                      </a:lnTo>
                      <a:lnTo>
                        <a:pt x="180" y="523"/>
                      </a:lnTo>
                      <a:lnTo>
                        <a:pt x="175" y="546"/>
                      </a:lnTo>
                      <a:lnTo>
                        <a:pt x="169" y="569"/>
                      </a:lnTo>
                      <a:lnTo>
                        <a:pt x="165" y="591"/>
                      </a:lnTo>
                      <a:lnTo>
                        <a:pt x="156" y="612"/>
                      </a:lnTo>
                      <a:lnTo>
                        <a:pt x="148" y="635"/>
                      </a:lnTo>
                      <a:lnTo>
                        <a:pt x="139" y="654"/>
                      </a:lnTo>
                      <a:lnTo>
                        <a:pt x="131" y="677"/>
                      </a:lnTo>
                      <a:lnTo>
                        <a:pt x="120" y="696"/>
                      </a:lnTo>
                      <a:lnTo>
                        <a:pt x="110" y="717"/>
                      </a:lnTo>
                      <a:lnTo>
                        <a:pt x="99" y="736"/>
                      </a:lnTo>
                      <a:lnTo>
                        <a:pt x="87" y="7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ar-SA"/>
                </a:p>
              </p:txBody>
            </p:sp>
            <p:sp>
              <p:nvSpPr>
                <p:cNvPr id="79" name="Freeform 556">
                  <a:extLst>
                    <a:ext uri="{FF2B5EF4-FFF2-40B4-BE49-F238E27FC236}">
                      <a16:creationId xmlns:a16="http://schemas.microsoft.com/office/drawing/2014/main" id="{0B0CED07-493B-45C4-8B0D-DFDCB31B156E}"/>
                    </a:ext>
                  </a:extLst>
                </p:cNvPr>
                <p:cNvSpPr>
                  <a:spLocks/>
                </p:cNvSpPr>
                <p:nvPr/>
              </p:nvSpPr>
              <p:spPr bwMode="auto">
                <a:xfrm>
                  <a:off x="2730" y="2265"/>
                  <a:ext cx="23" cy="92"/>
                </a:xfrm>
                <a:custGeom>
                  <a:avLst/>
                  <a:gdLst>
                    <a:gd name="T0" fmla="*/ 0 w 230"/>
                    <a:gd name="T1" fmla="*/ 0 h 897"/>
                    <a:gd name="T2" fmla="*/ 0 w 230"/>
                    <a:gd name="T3" fmla="*/ 0 h 897"/>
                    <a:gd name="T4" fmla="*/ 0 w 230"/>
                    <a:gd name="T5" fmla="*/ 0 h 897"/>
                    <a:gd name="T6" fmla="*/ 0 w 230"/>
                    <a:gd name="T7" fmla="*/ 0 h 897"/>
                    <a:gd name="T8" fmla="*/ 0 w 230"/>
                    <a:gd name="T9" fmla="*/ 0 h 897"/>
                    <a:gd name="T10" fmla="*/ 0 w 230"/>
                    <a:gd name="T11" fmla="*/ 0 h 897"/>
                    <a:gd name="T12" fmla="*/ 0 w 230"/>
                    <a:gd name="T13" fmla="*/ 0 h 897"/>
                    <a:gd name="T14" fmla="*/ 0 w 230"/>
                    <a:gd name="T15" fmla="*/ 0 h 897"/>
                    <a:gd name="T16" fmla="*/ 0 w 230"/>
                    <a:gd name="T17" fmla="*/ 0 h 897"/>
                    <a:gd name="T18" fmla="*/ 0 w 230"/>
                    <a:gd name="T19" fmla="*/ 0 h 897"/>
                    <a:gd name="T20" fmla="*/ 0 w 230"/>
                    <a:gd name="T21" fmla="*/ 0 h 897"/>
                    <a:gd name="T22" fmla="*/ 0 w 230"/>
                    <a:gd name="T23" fmla="*/ 0 h 897"/>
                    <a:gd name="T24" fmla="*/ 0 w 230"/>
                    <a:gd name="T25" fmla="*/ 0 h 897"/>
                    <a:gd name="T26" fmla="*/ 0 w 230"/>
                    <a:gd name="T27" fmla="*/ 0 h 897"/>
                    <a:gd name="T28" fmla="*/ 0 w 230"/>
                    <a:gd name="T29" fmla="*/ 0 h 897"/>
                    <a:gd name="T30" fmla="*/ 0 w 230"/>
                    <a:gd name="T31" fmla="*/ 0 h 897"/>
                    <a:gd name="T32" fmla="*/ 0 w 230"/>
                    <a:gd name="T33" fmla="*/ 0 h 897"/>
                    <a:gd name="T34" fmla="*/ 0 w 230"/>
                    <a:gd name="T35" fmla="*/ 0 h 897"/>
                    <a:gd name="T36" fmla="*/ 0 w 230"/>
                    <a:gd name="T37" fmla="*/ 0 h 897"/>
                    <a:gd name="T38" fmla="*/ 0 w 230"/>
                    <a:gd name="T39" fmla="*/ 0 h 897"/>
                    <a:gd name="T40" fmla="*/ 0 w 230"/>
                    <a:gd name="T41" fmla="*/ 0 h 897"/>
                    <a:gd name="T42" fmla="*/ 0 w 230"/>
                    <a:gd name="T43" fmla="*/ 0 h 897"/>
                    <a:gd name="T44" fmla="*/ 0 w 230"/>
                    <a:gd name="T45" fmla="*/ 0 h 897"/>
                    <a:gd name="T46" fmla="*/ 0 w 230"/>
                    <a:gd name="T47" fmla="*/ 0 h 897"/>
                    <a:gd name="T48" fmla="*/ 0 w 230"/>
                    <a:gd name="T49" fmla="*/ 0 h 897"/>
                    <a:gd name="T50" fmla="*/ 0 w 230"/>
                    <a:gd name="T51" fmla="*/ 0 h 897"/>
                    <a:gd name="T52" fmla="*/ 0 w 230"/>
                    <a:gd name="T53" fmla="*/ 0 h 897"/>
                    <a:gd name="T54" fmla="*/ 0 w 230"/>
                    <a:gd name="T55" fmla="*/ 0 h 897"/>
                    <a:gd name="T56" fmla="*/ 0 w 230"/>
                    <a:gd name="T57" fmla="*/ 0 h 897"/>
                    <a:gd name="T58" fmla="*/ 0 w 230"/>
                    <a:gd name="T59" fmla="*/ 0 h 897"/>
                    <a:gd name="T60" fmla="*/ 0 w 230"/>
                    <a:gd name="T61" fmla="*/ 0 h 897"/>
                    <a:gd name="T62" fmla="*/ 0 w 230"/>
                    <a:gd name="T63" fmla="*/ 0 h 897"/>
                    <a:gd name="T64" fmla="*/ 0 w 230"/>
                    <a:gd name="T65" fmla="*/ 0 h 897"/>
                    <a:gd name="T66" fmla="*/ 0 w 230"/>
                    <a:gd name="T67" fmla="*/ 0 h 897"/>
                    <a:gd name="T68" fmla="*/ 0 w 230"/>
                    <a:gd name="T69" fmla="*/ 0 h 897"/>
                    <a:gd name="T70" fmla="*/ 0 w 230"/>
                    <a:gd name="T71" fmla="*/ 0 h 897"/>
                    <a:gd name="T72" fmla="*/ 0 w 230"/>
                    <a:gd name="T73" fmla="*/ 0 h 897"/>
                    <a:gd name="T74" fmla="*/ 0 w 230"/>
                    <a:gd name="T75" fmla="*/ 0 h 897"/>
                    <a:gd name="T76" fmla="*/ 0 w 230"/>
                    <a:gd name="T77" fmla="*/ 0 h 897"/>
                    <a:gd name="T78" fmla="*/ 0 w 230"/>
                    <a:gd name="T79" fmla="*/ 0 h 897"/>
                    <a:gd name="T80" fmla="*/ 0 w 230"/>
                    <a:gd name="T81" fmla="*/ 0 h 89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30"/>
                    <a:gd name="T124" fmla="*/ 0 h 897"/>
                    <a:gd name="T125" fmla="*/ 230 w 230"/>
                    <a:gd name="T126" fmla="*/ 897 h 89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30" h="897">
                      <a:moveTo>
                        <a:pt x="105" y="897"/>
                      </a:moveTo>
                      <a:lnTo>
                        <a:pt x="97" y="893"/>
                      </a:lnTo>
                      <a:lnTo>
                        <a:pt x="90" y="891"/>
                      </a:lnTo>
                      <a:lnTo>
                        <a:pt x="82" y="887"/>
                      </a:lnTo>
                      <a:lnTo>
                        <a:pt x="74" y="886"/>
                      </a:lnTo>
                      <a:lnTo>
                        <a:pt x="65" y="884"/>
                      </a:lnTo>
                      <a:lnTo>
                        <a:pt x="57" y="880"/>
                      </a:lnTo>
                      <a:lnTo>
                        <a:pt x="50" y="878"/>
                      </a:lnTo>
                      <a:lnTo>
                        <a:pt x="42" y="876"/>
                      </a:lnTo>
                      <a:lnTo>
                        <a:pt x="55" y="855"/>
                      </a:lnTo>
                      <a:lnTo>
                        <a:pt x="69" y="832"/>
                      </a:lnTo>
                      <a:lnTo>
                        <a:pt x="82" y="810"/>
                      </a:lnTo>
                      <a:lnTo>
                        <a:pt x="95" y="789"/>
                      </a:lnTo>
                      <a:lnTo>
                        <a:pt x="105" y="764"/>
                      </a:lnTo>
                      <a:lnTo>
                        <a:pt x="114" y="741"/>
                      </a:lnTo>
                      <a:lnTo>
                        <a:pt x="124" y="716"/>
                      </a:lnTo>
                      <a:lnTo>
                        <a:pt x="133" y="694"/>
                      </a:lnTo>
                      <a:lnTo>
                        <a:pt x="141" y="667"/>
                      </a:lnTo>
                      <a:lnTo>
                        <a:pt x="149" y="642"/>
                      </a:lnTo>
                      <a:lnTo>
                        <a:pt x="152" y="616"/>
                      </a:lnTo>
                      <a:lnTo>
                        <a:pt x="158" y="591"/>
                      </a:lnTo>
                      <a:lnTo>
                        <a:pt x="162" y="562"/>
                      </a:lnTo>
                      <a:lnTo>
                        <a:pt x="166" y="538"/>
                      </a:lnTo>
                      <a:lnTo>
                        <a:pt x="166" y="511"/>
                      </a:lnTo>
                      <a:lnTo>
                        <a:pt x="168" y="484"/>
                      </a:lnTo>
                      <a:lnTo>
                        <a:pt x="166" y="452"/>
                      </a:lnTo>
                      <a:lnTo>
                        <a:pt x="164" y="420"/>
                      </a:lnTo>
                      <a:lnTo>
                        <a:pt x="160" y="389"/>
                      </a:lnTo>
                      <a:lnTo>
                        <a:pt x="156" y="359"/>
                      </a:lnTo>
                      <a:lnTo>
                        <a:pt x="149" y="328"/>
                      </a:lnTo>
                      <a:lnTo>
                        <a:pt x="141" y="298"/>
                      </a:lnTo>
                      <a:lnTo>
                        <a:pt x="131" y="270"/>
                      </a:lnTo>
                      <a:lnTo>
                        <a:pt x="122" y="241"/>
                      </a:lnTo>
                      <a:lnTo>
                        <a:pt x="111" y="213"/>
                      </a:lnTo>
                      <a:lnTo>
                        <a:pt x="99" y="186"/>
                      </a:lnTo>
                      <a:lnTo>
                        <a:pt x="84" y="159"/>
                      </a:lnTo>
                      <a:lnTo>
                        <a:pt x="71" y="135"/>
                      </a:lnTo>
                      <a:lnTo>
                        <a:pt x="54" y="108"/>
                      </a:lnTo>
                      <a:lnTo>
                        <a:pt x="36" y="83"/>
                      </a:lnTo>
                      <a:lnTo>
                        <a:pt x="19" y="60"/>
                      </a:lnTo>
                      <a:lnTo>
                        <a:pt x="0" y="38"/>
                      </a:lnTo>
                      <a:lnTo>
                        <a:pt x="8" y="32"/>
                      </a:lnTo>
                      <a:lnTo>
                        <a:pt x="14" y="28"/>
                      </a:lnTo>
                      <a:lnTo>
                        <a:pt x="19" y="22"/>
                      </a:lnTo>
                      <a:lnTo>
                        <a:pt x="27" y="19"/>
                      </a:lnTo>
                      <a:lnTo>
                        <a:pt x="33" y="13"/>
                      </a:lnTo>
                      <a:lnTo>
                        <a:pt x="38" y="7"/>
                      </a:lnTo>
                      <a:lnTo>
                        <a:pt x="44" y="3"/>
                      </a:lnTo>
                      <a:lnTo>
                        <a:pt x="50" y="0"/>
                      </a:lnTo>
                      <a:lnTo>
                        <a:pt x="71" y="24"/>
                      </a:lnTo>
                      <a:lnTo>
                        <a:pt x="90" y="51"/>
                      </a:lnTo>
                      <a:lnTo>
                        <a:pt x="107" y="76"/>
                      </a:lnTo>
                      <a:lnTo>
                        <a:pt x="124" y="104"/>
                      </a:lnTo>
                      <a:lnTo>
                        <a:pt x="141" y="131"/>
                      </a:lnTo>
                      <a:lnTo>
                        <a:pt x="156" y="161"/>
                      </a:lnTo>
                      <a:lnTo>
                        <a:pt x="169" y="190"/>
                      </a:lnTo>
                      <a:lnTo>
                        <a:pt x="181" y="220"/>
                      </a:lnTo>
                      <a:lnTo>
                        <a:pt x="192" y="252"/>
                      </a:lnTo>
                      <a:lnTo>
                        <a:pt x="202" y="283"/>
                      </a:lnTo>
                      <a:lnTo>
                        <a:pt x="209" y="315"/>
                      </a:lnTo>
                      <a:lnTo>
                        <a:pt x="217" y="348"/>
                      </a:lnTo>
                      <a:lnTo>
                        <a:pt x="223" y="382"/>
                      </a:lnTo>
                      <a:lnTo>
                        <a:pt x="227" y="414"/>
                      </a:lnTo>
                      <a:lnTo>
                        <a:pt x="228" y="448"/>
                      </a:lnTo>
                      <a:lnTo>
                        <a:pt x="230" y="484"/>
                      </a:lnTo>
                      <a:lnTo>
                        <a:pt x="228" y="511"/>
                      </a:lnTo>
                      <a:lnTo>
                        <a:pt x="227" y="540"/>
                      </a:lnTo>
                      <a:lnTo>
                        <a:pt x="223" y="568"/>
                      </a:lnTo>
                      <a:lnTo>
                        <a:pt x="221" y="597"/>
                      </a:lnTo>
                      <a:lnTo>
                        <a:pt x="215" y="621"/>
                      </a:lnTo>
                      <a:lnTo>
                        <a:pt x="209" y="648"/>
                      </a:lnTo>
                      <a:lnTo>
                        <a:pt x="204" y="675"/>
                      </a:lnTo>
                      <a:lnTo>
                        <a:pt x="196" y="703"/>
                      </a:lnTo>
                      <a:lnTo>
                        <a:pt x="187" y="728"/>
                      </a:lnTo>
                      <a:lnTo>
                        <a:pt x="177" y="752"/>
                      </a:lnTo>
                      <a:lnTo>
                        <a:pt x="166" y="777"/>
                      </a:lnTo>
                      <a:lnTo>
                        <a:pt x="156" y="802"/>
                      </a:lnTo>
                      <a:lnTo>
                        <a:pt x="143" y="827"/>
                      </a:lnTo>
                      <a:lnTo>
                        <a:pt x="131" y="849"/>
                      </a:lnTo>
                      <a:lnTo>
                        <a:pt x="118" y="872"/>
                      </a:lnTo>
                      <a:lnTo>
                        <a:pt x="105" y="8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ar-SA"/>
                </a:p>
              </p:txBody>
            </p:sp>
            <p:sp>
              <p:nvSpPr>
                <p:cNvPr id="80" name="Freeform 557">
                  <a:extLst>
                    <a:ext uri="{FF2B5EF4-FFF2-40B4-BE49-F238E27FC236}">
                      <a16:creationId xmlns:a16="http://schemas.microsoft.com/office/drawing/2014/main" id="{4957908B-FBD7-4848-855B-7B1C1C4EEC18}"/>
                    </a:ext>
                  </a:extLst>
                </p:cNvPr>
                <p:cNvSpPr>
                  <a:spLocks/>
                </p:cNvSpPr>
                <p:nvPr/>
              </p:nvSpPr>
              <p:spPr bwMode="auto">
                <a:xfrm>
                  <a:off x="2767" y="2256"/>
                  <a:ext cx="27" cy="110"/>
                </a:xfrm>
                <a:custGeom>
                  <a:avLst/>
                  <a:gdLst>
                    <a:gd name="T0" fmla="*/ 0 w 274"/>
                    <a:gd name="T1" fmla="*/ 0 h 1073"/>
                    <a:gd name="T2" fmla="*/ 0 w 274"/>
                    <a:gd name="T3" fmla="*/ 0 h 1073"/>
                    <a:gd name="T4" fmla="*/ 0 w 274"/>
                    <a:gd name="T5" fmla="*/ 0 h 1073"/>
                    <a:gd name="T6" fmla="*/ 0 w 274"/>
                    <a:gd name="T7" fmla="*/ 0 h 1073"/>
                    <a:gd name="T8" fmla="*/ 0 w 274"/>
                    <a:gd name="T9" fmla="*/ 0 h 1073"/>
                    <a:gd name="T10" fmla="*/ 0 w 274"/>
                    <a:gd name="T11" fmla="*/ 0 h 1073"/>
                    <a:gd name="T12" fmla="*/ 0 w 274"/>
                    <a:gd name="T13" fmla="*/ 0 h 1073"/>
                    <a:gd name="T14" fmla="*/ 0 w 274"/>
                    <a:gd name="T15" fmla="*/ 0 h 1073"/>
                    <a:gd name="T16" fmla="*/ 0 w 274"/>
                    <a:gd name="T17" fmla="*/ 0 h 1073"/>
                    <a:gd name="T18" fmla="*/ 0 w 274"/>
                    <a:gd name="T19" fmla="*/ 0 h 1073"/>
                    <a:gd name="T20" fmla="*/ 0 w 274"/>
                    <a:gd name="T21" fmla="*/ 0 h 1073"/>
                    <a:gd name="T22" fmla="*/ 0 w 274"/>
                    <a:gd name="T23" fmla="*/ 0 h 1073"/>
                    <a:gd name="T24" fmla="*/ 0 w 274"/>
                    <a:gd name="T25" fmla="*/ 0 h 1073"/>
                    <a:gd name="T26" fmla="*/ 0 w 274"/>
                    <a:gd name="T27" fmla="*/ 0 h 1073"/>
                    <a:gd name="T28" fmla="*/ 0 w 274"/>
                    <a:gd name="T29" fmla="*/ 0 h 1073"/>
                    <a:gd name="T30" fmla="*/ 0 w 274"/>
                    <a:gd name="T31" fmla="*/ 0 h 1073"/>
                    <a:gd name="T32" fmla="*/ 0 w 274"/>
                    <a:gd name="T33" fmla="*/ 0 h 1073"/>
                    <a:gd name="T34" fmla="*/ 0 w 274"/>
                    <a:gd name="T35" fmla="*/ 0 h 1073"/>
                    <a:gd name="T36" fmla="*/ 0 w 274"/>
                    <a:gd name="T37" fmla="*/ 0 h 1073"/>
                    <a:gd name="T38" fmla="*/ 0 w 274"/>
                    <a:gd name="T39" fmla="*/ 0 h 1073"/>
                    <a:gd name="T40" fmla="*/ 0 w 274"/>
                    <a:gd name="T41" fmla="*/ 0 h 1073"/>
                    <a:gd name="T42" fmla="*/ 0 w 274"/>
                    <a:gd name="T43" fmla="*/ 0 h 1073"/>
                    <a:gd name="T44" fmla="*/ 0 w 274"/>
                    <a:gd name="T45" fmla="*/ 0 h 1073"/>
                    <a:gd name="T46" fmla="*/ 0 w 274"/>
                    <a:gd name="T47" fmla="*/ 0 h 1073"/>
                    <a:gd name="T48" fmla="*/ 0 w 274"/>
                    <a:gd name="T49" fmla="*/ 0 h 1073"/>
                    <a:gd name="T50" fmla="*/ 0 w 274"/>
                    <a:gd name="T51" fmla="*/ 0 h 1073"/>
                    <a:gd name="T52" fmla="*/ 0 w 274"/>
                    <a:gd name="T53" fmla="*/ 0 h 1073"/>
                    <a:gd name="T54" fmla="*/ 0 w 274"/>
                    <a:gd name="T55" fmla="*/ 0 h 1073"/>
                    <a:gd name="T56" fmla="*/ 0 w 274"/>
                    <a:gd name="T57" fmla="*/ 0 h 1073"/>
                    <a:gd name="T58" fmla="*/ 0 w 274"/>
                    <a:gd name="T59" fmla="*/ 0 h 1073"/>
                    <a:gd name="T60" fmla="*/ 0 w 274"/>
                    <a:gd name="T61" fmla="*/ 0 h 1073"/>
                    <a:gd name="T62" fmla="*/ 0 w 274"/>
                    <a:gd name="T63" fmla="*/ 0 h 1073"/>
                    <a:gd name="T64" fmla="*/ 0 w 274"/>
                    <a:gd name="T65" fmla="*/ 0 h 1073"/>
                    <a:gd name="T66" fmla="*/ 0 w 274"/>
                    <a:gd name="T67" fmla="*/ 0 h 1073"/>
                    <a:gd name="T68" fmla="*/ 0 w 274"/>
                    <a:gd name="T69" fmla="*/ 0 h 1073"/>
                    <a:gd name="T70" fmla="*/ 0 w 274"/>
                    <a:gd name="T71" fmla="*/ 0 h 1073"/>
                    <a:gd name="T72" fmla="*/ 0 w 274"/>
                    <a:gd name="T73" fmla="*/ 0 h 1073"/>
                    <a:gd name="T74" fmla="*/ 0 w 274"/>
                    <a:gd name="T75" fmla="*/ 0 h 1073"/>
                    <a:gd name="T76" fmla="*/ 0 w 274"/>
                    <a:gd name="T77" fmla="*/ 0 h 1073"/>
                    <a:gd name="T78" fmla="*/ 0 w 274"/>
                    <a:gd name="T79" fmla="*/ 0 h 1073"/>
                    <a:gd name="T80" fmla="*/ 0 w 274"/>
                    <a:gd name="T81" fmla="*/ 0 h 1073"/>
                    <a:gd name="T82" fmla="*/ 0 w 274"/>
                    <a:gd name="T83" fmla="*/ 0 h 1073"/>
                    <a:gd name="T84" fmla="*/ 0 w 274"/>
                    <a:gd name="T85" fmla="*/ 0 h 107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74"/>
                    <a:gd name="T130" fmla="*/ 0 h 1073"/>
                    <a:gd name="T131" fmla="*/ 274 w 274"/>
                    <a:gd name="T132" fmla="*/ 1073 h 107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74" h="1073">
                      <a:moveTo>
                        <a:pt x="124" y="1073"/>
                      </a:moveTo>
                      <a:lnTo>
                        <a:pt x="114" y="1071"/>
                      </a:lnTo>
                      <a:lnTo>
                        <a:pt x="105" y="1067"/>
                      </a:lnTo>
                      <a:lnTo>
                        <a:pt x="95" y="1063"/>
                      </a:lnTo>
                      <a:lnTo>
                        <a:pt x="87" y="1061"/>
                      </a:lnTo>
                      <a:lnTo>
                        <a:pt x="82" y="1060"/>
                      </a:lnTo>
                      <a:lnTo>
                        <a:pt x="78" y="1058"/>
                      </a:lnTo>
                      <a:lnTo>
                        <a:pt x="72" y="1056"/>
                      </a:lnTo>
                      <a:lnTo>
                        <a:pt x="68" y="1054"/>
                      </a:lnTo>
                      <a:lnTo>
                        <a:pt x="63" y="1054"/>
                      </a:lnTo>
                      <a:lnTo>
                        <a:pt x="59" y="1052"/>
                      </a:lnTo>
                      <a:lnTo>
                        <a:pt x="53" y="1050"/>
                      </a:lnTo>
                      <a:lnTo>
                        <a:pt x="49" y="1048"/>
                      </a:lnTo>
                      <a:lnTo>
                        <a:pt x="67" y="1023"/>
                      </a:lnTo>
                      <a:lnTo>
                        <a:pt x="82" y="997"/>
                      </a:lnTo>
                      <a:lnTo>
                        <a:pt x="97" y="970"/>
                      </a:lnTo>
                      <a:lnTo>
                        <a:pt x="112" y="944"/>
                      </a:lnTo>
                      <a:lnTo>
                        <a:pt x="125" y="915"/>
                      </a:lnTo>
                      <a:lnTo>
                        <a:pt x="137" y="887"/>
                      </a:lnTo>
                      <a:lnTo>
                        <a:pt x="148" y="858"/>
                      </a:lnTo>
                      <a:lnTo>
                        <a:pt x="160" y="829"/>
                      </a:lnTo>
                      <a:lnTo>
                        <a:pt x="167" y="799"/>
                      </a:lnTo>
                      <a:lnTo>
                        <a:pt x="177" y="769"/>
                      </a:lnTo>
                      <a:lnTo>
                        <a:pt x="183" y="736"/>
                      </a:lnTo>
                      <a:lnTo>
                        <a:pt x="188" y="706"/>
                      </a:lnTo>
                      <a:lnTo>
                        <a:pt x="192" y="674"/>
                      </a:lnTo>
                      <a:lnTo>
                        <a:pt x="196" y="643"/>
                      </a:lnTo>
                      <a:lnTo>
                        <a:pt x="198" y="611"/>
                      </a:lnTo>
                      <a:lnTo>
                        <a:pt x="200" y="578"/>
                      </a:lnTo>
                      <a:lnTo>
                        <a:pt x="198" y="540"/>
                      </a:lnTo>
                      <a:lnTo>
                        <a:pt x="196" y="502"/>
                      </a:lnTo>
                      <a:lnTo>
                        <a:pt x="190" y="464"/>
                      </a:lnTo>
                      <a:lnTo>
                        <a:pt x="184" y="428"/>
                      </a:lnTo>
                      <a:lnTo>
                        <a:pt x="177" y="392"/>
                      </a:lnTo>
                      <a:lnTo>
                        <a:pt x="167" y="358"/>
                      </a:lnTo>
                      <a:lnTo>
                        <a:pt x="158" y="322"/>
                      </a:lnTo>
                      <a:lnTo>
                        <a:pt x="146" y="289"/>
                      </a:lnTo>
                      <a:lnTo>
                        <a:pt x="131" y="255"/>
                      </a:lnTo>
                      <a:lnTo>
                        <a:pt x="116" y="223"/>
                      </a:lnTo>
                      <a:lnTo>
                        <a:pt x="101" y="191"/>
                      </a:lnTo>
                      <a:lnTo>
                        <a:pt x="84" y="160"/>
                      </a:lnTo>
                      <a:lnTo>
                        <a:pt x="63" y="130"/>
                      </a:lnTo>
                      <a:lnTo>
                        <a:pt x="44" y="101"/>
                      </a:lnTo>
                      <a:lnTo>
                        <a:pt x="23" y="73"/>
                      </a:lnTo>
                      <a:lnTo>
                        <a:pt x="0" y="48"/>
                      </a:lnTo>
                      <a:lnTo>
                        <a:pt x="8" y="40"/>
                      </a:lnTo>
                      <a:lnTo>
                        <a:pt x="15" y="35"/>
                      </a:lnTo>
                      <a:lnTo>
                        <a:pt x="23" y="27"/>
                      </a:lnTo>
                      <a:lnTo>
                        <a:pt x="30" y="21"/>
                      </a:lnTo>
                      <a:lnTo>
                        <a:pt x="36" y="16"/>
                      </a:lnTo>
                      <a:lnTo>
                        <a:pt x="44" y="10"/>
                      </a:lnTo>
                      <a:lnTo>
                        <a:pt x="51" y="6"/>
                      </a:lnTo>
                      <a:lnTo>
                        <a:pt x="59" y="0"/>
                      </a:lnTo>
                      <a:lnTo>
                        <a:pt x="82" y="29"/>
                      </a:lnTo>
                      <a:lnTo>
                        <a:pt x="106" y="61"/>
                      </a:lnTo>
                      <a:lnTo>
                        <a:pt x="127" y="94"/>
                      </a:lnTo>
                      <a:lnTo>
                        <a:pt x="148" y="126"/>
                      </a:lnTo>
                      <a:lnTo>
                        <a:pt x="167" y="160"/>
                      </a:lnTo>
                      <a:lnTo>
                        <a:pt x="184" y="194"/>
                      </a:lnTo>
                      <a:lnTo>
                        <a:pt x="202" y="229"/>
                      </a:lnTo>
                      <a:lnTo>
                        <a:pt x="217" y="267"/>
                      </a:lnTo>
                      <a:lnTo>
                        <a:pt x="228" y="303"/>
                      </a:lnTo>
                      <a:lnTo>
                        <a:pt x="240" y="341"/>
                      </a:lnTo>
                      <a:lnTo>
                        <a:pt x="249" y="379"/>
                      </a:lnTo>
                      <a:lnTo>
                        <a:pt x="259" y="417"/>
                      </a:lnTo>
                      <a:lnTo>
                        <a:pt x="264" y="455"/>
                      </a:lnTo>
                      <a:lnTo>
                        <a:pt x="268" y="497"/>
                      </a:lnTo>
                      <a:lnTo>
                        <a:pt x="272" y="537"/>
                      </a:lnTo>
                      <a:lnTo>
                        <a:pt x="274" y="578"/>
                      </a:lnTo>
                      <a:lnTo>
                        <a:pt x="272" y="613"/>
                      </a:lnTo>
                      <a:lnTo>
                        <a:pt x="270" y="645"/>
                      </a:lnTo>
                      <a:lnTo>
                        <a:pt x="266" y="679"/>
                      </a:lnTo>
                      <a:lnTo>
                        <a:pt x="262" y="712"/>
                      </a:lnTo>
                      <a:lnTo>
                        <a:pt x="257" y="746"/>
                      </a:lnTo>
                      <a:lnTo>
                        <a:pt x="251" y="778"/>
                      </a:lnTo>
                      <a:lnTo>
                        <a:pt x="241" y="809"/>
                      </a:lnTo>
                      <a:lnTo>
                        <a:pt x="234" y="841"/>
                      </a:lnTo>
                      <a:lnTo>
                        <a:pt x="222" y="871"/>
                      </a:lnTo>
                      <a:lnTo>
                        <a:pt x="211" y="904"/>
                      </a:lnTo>
                      <a:lnTo>
                        <a:pt x="200" y="932"/>
                      </a:lnTo>
                      <a:lnTo>
                        <a:pt x="186" y="961"/>
                      </a:lnTo>
                      <a:lnTo>
                        <a:pt x="171" y="989"/>
                      </a:lnTo>
                      <a:lnTo>
                        <a:pt x="156" y="1020"/>
                      </a:lnTo>
                      <a:lnTo>
                        <a:pt x="141" y="1046"/>
                      </a:lnTo>
                      <a:lnTo>
                        <a:pt x="124" y="10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ar-SA"/>
                </a:p>
              </p:txBody>
            </p:sp>
            <p:sp>
              <p:nvSpPr>
                <p:cNvPr id="81" name="Freeform 558">
                  <a:extLst>
                    <a:ext uri="{FF2B5EF4-FFF2-40B4-BE49-F238E27FC236}">
                      <a16:creationId xmlns:a16="http://schemas.microsoft.com/office/drawing/2014/main" id="{7E01632C-8EE7-4C16-8EC5-D1A8B28775DB}"/>
                    </a:ext>
                  </a:extLst>
                </p:cNvPr>
                <p:cNvSpPr>
                  <a:spLocks/>
                </p:cNvSpPr>
                <p:nvPr/>
              </p:nvSpPr>
              <p:spPr bwMode="auto">
                <a:xfrm>
                  <a:off x="2669" y="2281"/>
                  <a:ext cx="15" cy="60"/>
                </a:xfrm>
                <a:custGeom>
                  <a:avLst/>
                  <a:gdLst>
                    <a:gd name="T0" fmla="*/ 0 w 148"/>
                    <a:gd name="T1" fmla="*/ 0 h 582"/>
                    <a:gd name="T2" fmla="*/ 0 w 148"/>
                    <a:gd name="T3" fmla="*/ 0 h 582"/>
                    <a:gd name="T4" fmla="*/ 0 w 148"/>
                    <a:gd name="T5" fmla="*/ 0 h 582"/>
                    <a:gd name="T6" fmla="*/ 0 w 148"/>
                    <a:gd name="T7" fmla="*/ 0 h 582"/>
                    <a:gd name="T8" fmla="*/ 0 w 148"/>
                    <a:gd name="T9" fmla="*/ 0 h 582"/>
                    <a:gd name="T10" fmla="*/ 0 w 148"/>
                    <a:gd name="T11" fmla="*/ 0 h 582"/>
                    <a:gd name="T12" fmla="*/ 0 w 148"/>
                    <a:gd name="T13" fmla="*/ 0 h 582"/>
                    <a:gd name="T14" fmla="*/ 0 w 148"/>
                    <a:gd name="T15" fmla="*/ 0 h 582"/>
                    <a:gd name="T16" fmla="*/ 0 w 148"/>
                    <a:gd name="T17" fmla="*/ 0 h 582"/>
                    <a:gd name="T18" fmla="*/ 0 w 148"/>
                    <a:gd name="T19" fmla="*/ 0 h 582"/>
                    <a:gd name="T20" fmla="*/ 0 w 148"/>
                    <a:gd name="T21" fmla="*/ 0 h 582"/>
                    <a:gd name="T22" fmla="*/ 0 w 148"/>
                    <a:gd name="T23" fmla="*/ 0 h 582"/>
                    <a:gd name="T24" fmla="*/ 0 w 148"/>
                    <a:gd name="T25" fmla="*/ 0 h 582"/>
                    <a:gd name="T26" fmla="*/ 0 w 148"/>
                    <a:gd name="T27" fmla="*/ 0 h 582"/>
                    <a:gd name="T28" fmla="*/ 0 w 148"/>
                    <a:gd name="T29" fmla="*/ 0 h 582"/>
                    <a:gd name="T30" fmla="*/ 0 w 148"/>
                    <a:gd name="T31" fmla="*/ 0 h 582"/>
                    <a:gd name="T32" fmla="*/ 0 w 148"/>
                    <a:gd name="T33" fmla="*/ 0 h 582"/>
                    <a:gd name="T34" fmla="*/ 0 w 148"/>
                    <a:gd name="T35" fmla="*/ 0 h 582"/>
                    <a:gd name="T36" fmla="*/ 0 w 148"/>
                    <a:gd name="T37" fmla="*/ 0 h 582"/>
                    <a:gd name="T38" fmla="*/ 0 w 148"/>
                    <a:gd name="T39" fmla="*/ 0 h 582"/>
                    <a:gd name="T40" fmla="*/ 0 w 148"/>
                    <a:gd name="T41" fmla="*/ 0 h 582"/>
                    <a:gd name="T42" fmla="*/ 0 w 148"/>
                    <a:gd name="T43" fmla="*/ 0 h 582"/>
                    <a:gd name="T44" fmla="*/ 0 w 148"/>
                    <a:gd name="T45" fmla="*/ 0 h 582"/>
                    <a:gd name="T46" fmla="*/ 0 w 148"/>
                    <a:gd name="T47" fmla="*/ 0 h 582"/>
                    <a:gd name="T48" fmla="*/ 0 w 148"/>
                    <a:gd name="T49" fmla="*/ 0 h 582"/>
                    <a:gd name="T50" fmla="*/ 0 w 148"/>
                    <a:gd name="T51" fmla="*/ 0 h 582"/>
                    <a:gd name="T52" fmla="*/ 0 w 148"/>
                    <a:gd name="T53" fmla="*/ 0 h 582"/>
                    <a:gd name="T54" fmla="*/ 0 w 148"/>
                    <a:gd name="T55" fmla="*/ 0 h 582"/>
                    <a:gd name="T56" fmla="*/ 0 w 148"/>
                    <a:gd name="T57" fmla="*/ 0 h 582"/>
                    <a:gd name="T58" fmla="*/ 0 w 148"/>
                    <a:gd name="T59" fmla="*/ 0 h 582"/>
                    <a:gd name="T60" fmla="*/ 0 w 148"/>
                    <a:gd name="T61" fmla="*/ 0 h 582"/>
                    <a:gd name="T62" fmla="*/ 0 w 148"/>
                    <a:gd name="T63" fmla="*/ 0 h 582"/>
                    <a:gd name="T64" fmla="*/ 0 w 148"/>
                    <a:gd name="T65" fmla="*/ 0 h 582"/>
                    <a:gd name="T66" fmla="*/ 0 w 148"/>
                    <a:gd name="T67" fmla="*/ 0 h 582"/>
                    <a:gd name="T68" fmla="*/ 0 w 148"/>
                    <a:gd name="T69" fmla="*/ 0 h 582"/>
                    <a:gd name="T70" fmla="*/ 0 w 148"/>
                    <a:gd name="T71" fmla="*/ 0 h 582"/>
                    <a:gd name="T72" fmla="*/ 0 w 148"/>
                    <a:gd name="T73" fmla="*/ 0 h 582"/>
                    <a:gd name="T74" fmla="*/ 0 w 148"/>
                    <a:gd name="T75" fmla="*/ 0 h 582"/>
                    <a:gd name="T76" fmla="*/ 0 w 148"/>
                    <a:gd name="T77" fmla="*/ 0 h 58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8"/>
                    <a:gd name="T118" fmla="*/ 0 h 582"/>
                    <a:gd name="T119" fmla="*/ 148 w 148"/>
                    <a:gd name="T120" fmla="*/ 582 h 58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8" h="582">
                      <a:moveTo>
                        <a:pt x="69" y="582"/>
                      </a:moveTo>
                      <a:lnTo>
                        <a:pt x="63" y="580"/>
                      </a:lnTo>
                      <a:lnTo>
                        <a:pt x="57" y="580"/>
                      </a:lnTo>
                      <a:lnTo>
                        <a:pt x="53" y="576"/>
                      </a:lnTo>
                      <a:lnTo>
                        <a:pt x="48" y="576"/>
                      </a:lnTo>
                      <a:lnTo>
                        <a:pt x="42" y="574"/>
                      </a:lnTo>
                      <a:lnTo>
                        <a:pt x="38" y="572"/>
                      </a:lnTo>
                      <a:lnTo>
                        <a:pt x="32" y="570"/>
                      </a:lnTo>
                      <a:lnTo>
                        <a:pt x="29" y="570"/>
                      </a:lnTo>
                      <a:lnTo>
                        <a:pt x="36" y="555"/>
                      </a:lnTo>
                      <a:lnTo>
                        <a:pt x="46" y="542"/>
                      </a:lnTo>
                      <a:lnTo>
                        <a:pt x="53" y="526"/>
                      </a:lnTo>
                      <a:lnTo>
                        <a:pt x="61" y="513"/>
                      </a:lnTo>
                      <a:lnTo>
                        <a:pt x="69" y="496"/>
                      </a:lnTo>
                      <a:lnTo>
                        <a:pt x="74" y="481"/>
                      </a:lnTo>
                      <a:lnTo>
                        <a:pt x="82" y="466"/>
                      </a:lnTo>
                      <a:lnTo>
                        <a:pt x="88" y="450"/>
                      </a:lnTo>
                      <a:lnTo>
                        <a:pt x="91" y="433"/>
                      </a:lnTo>
                      <a:lnTo>
                        <a:pt x="95" y="416"/>
                      </a:lnTo>
                      <a:lnTo>
                        <a:pt x="99" y="399"/>
                      </a:lnTo>
                      <a:lnTo>
                        <a:pt x="103" y="382"/>
                      </a:lnTo>
                      <a:lnTo>
                        <a:pt x="105" y="365"/>
                      </a:lnTo>
                      <a:lnTo>
                        <a:pt x="107" y="348"/>
                      </a:lnTo>
                      <a:lnTo>
                        <a:pt x="108" y="331"/>
                      </a:lnTo>
                      <a:lnTo>
                        <a:pt x="108" y="313"/>
                      </a:lnTo>
                      <a:lnTo>
                        <a:pt x="108" y="293"/>
                      </a:lnTo>
                      <a:lnTo>
                        <a:pt x="107" y="273"/>
                      </a:lnTo>
                      <a:lnTo>
                        <a:pt x="103" y="253"/>
                      </a:lnTo>
                      <a:lnTo>
                        <a:pt x="101" y="232"/>
                      </a:lnTo>
                      <a:lnTo>
                        <a:pt x="95" y="213"/>
                      </a:lnTo>
                      <a:lnTo>
                        <a:pt x="91" y="194"/>
                      </a:lnTo>
                      <a:lnTo>
                        <a:pt x="86" y="175"/>
                      </a:lnTo>
                      <a:lnTo>
                        <a:pt x="80" y="156"/>
                      </a:lnTo>
                      <a:lnTo>
                        <a:pt x="70" y="138"/>
                      </a:lnTo>
                      <a:lnTo>
                        <a:pt x="63" y="119"/>
                      </a:lnTo>
                      <a:lnTo>
                        <a:pt x="55" y="102"/>
                      </a:lnTo>
                      <a:lnTo>
                        <a:pt x="46" y="87"/>
                      </a:lnTo>
                      <a:lnTo>
                        <a:pt x="34" y="70"/>
                      </a:lnTo>
                      <a:lnTo>
                        <a:pt x="25" y="55"/>
                      </a:lnTo>
                      <a:lnTo>
                        <a:pt x="11" y="40"/>
                      </a:lnTo>
                      <a:lnTo>
                        <a:pt x="0" y="24"/>
                      </a:lnTo>
                      <a:lnTo>
                        <a:pt x="10" y="17"/>
                      </a:lnTo>
                      <a:lnTo>
                        <a:pt x="17" y="11"/>
                      </a:lnTo>
                      <a:lnTo>
                        <a:pt x="25" y="5"/>
                      </a:lnTo>
                      <a:lnTo>
                        <a:pt x="32" y="0"/>
                      </a:lnTo>
                      <a:lnTo>
                        <a:pt x="46" y="15"/>
                      </a:lnTo>
                      <a:lnTo>
                        <a:pt x="57" y="32"/>
                      </a:lnTo>
                      <a:lnTo>
                        <a:pt x="69" y="49"/>
                      </a:lnTo>
                      <a:lnTo>
                        <a:pt x="82" y="66"/>
                      </a:lnTo>
                      <a:lnTo>
                        <a:pt x="91" y="85"/>
                      </a:lnTo>
                      <a:lnTo>
                        <a:pt x="101" y="104"/>
                      </a:lnTo>
                      <a:lnTo>
                        <a:pt x="108" y="121"/>
                      </a:lnTo>
                      <a:lnTo>
                        <a:pt x="118" y="142"/>
                      </a:lnTo>
                      <a:lnTo>
                        <a:pt x="124" y="163"/>
                      </a:lnTo>
                      <a:lnTo>
                        <a:pt x="129" y="182"/>
                      </a:lnTo>
                      <a:lnTo>
                        <a:pt x="135" y="203"/>
                      </a:lnTo>
                      <a:lnTo>
                        <a:pt x="141" y="224"/>
                      </a:lnTo>
                      <a:lnTo>
                        <a:pt x="143" y="247"/>
                      </a:lnTo>
                      <a:lnTo>
                        <a:pt x="146" y="268"/>
                      </a:lnTo>
                      <a:lnTo>
                        <a:pt x="148" y="291"/>
                      </a:lnTo>
                      <a:lnTo>
                        <a:pt x="148" y="313"/>
                      </a:lnTo>
                      <a:lnTo>
                        <a:pt x="148" y="331"/>
                      </a:lnTo>
                      <a:lnTo>
                        <a:pt x="146" y="350"/>
                      </a:lnTo>
                      <a:lnTo>
                        <a:pt x="145" y="367"/>
                      </a:lnTo>
                      <a:lnTo>
                        <a:pt x="143" y="386"/>
                      </a:lnTo>
                      <a:lnTo>
                        <a:pt x="139" y="403"/>
                      </a:lnTo>
                      <a:lnTo>
                        <a:pt x="135" y="422"/>
                      </a:lnTo>
                      <a:lnTo>
                        <a:pt x="131" y="439"/>
                      </a:lnTo>
                      <a:lnTo>
                        <a:pt x="127" y="456"/>
                      </a:lnTo>
                      <a:lnTo>
                        <a:pt x="122" y="471"/>
                      </a:lnTo>
                      <a:lnTo>
                        <a:pt x="116" y="488"/>
                      </a:lnTo>
                      <a:lnTo>
                        <a:pt x="108" y="504"/>
                      </a:lnTo>
                      <a:lnTo>
                        <a:pt x="101" y="521"/>
                      </a:lnTo>
                      <a:lnTo>
                        <a:pt x="93" y="536"/>
                      </a:lnTo>
                      <a:lnTo>
                        <a:pt x="86" y="551"/>
                      </a:lnTo>
                      <a:lnTo>
                        <a:pt x="76" y="566"/>
                      </a:lnTo>
                      <a:lnTo>
                        <a:pt x="69" y="5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ar-SA"/>
                </a:p>
              </p:txBody>
            </p:sp>
            <p:sp>
              <p:nvSpPr>
                <p:cNvPr id="82" name="Freeform 559">
                  <a:extLst>
                    <a:ext uri="{FF2B5EF4-FFF2-40B4-BE49-F238E27FC236}">
                      <a16:creationId xmlns:a16="http://schemas.microsoft.com/office/drawing/2014/main" id="{573D8DEE-A8AF-4B8A-B9DC-9EB3924387CC}"/>
                    </a:ext>
                  </a:extLst>
                </p:cNvPr>
                <p:cNvSpPr>
                  <a:spLocks/>
                </p:cNvSpPr>
                <p:nvPr/>
              </p:nvSpPr>
              <p:spPr bwMode="auto">
                <a:xfrm flipH="1">
                  <a:off x="2541" y="2272"/>
                  <a:ext cx="19" cy="78"/>
                </a:xfrm>
                <a:custGeom>
                  <a:avLst/>
                  <a:gdLst>
                    <a:gd name="T0" fmla="*/ 0 w 192"/>
                    <a:gd name="T1" fmla="*/ 0 h 755"/>
                    <a:gd name="T2" fmla="*/ 0 w 192"/>
                    <a:gd name="T3" fmla="*/ 0 h 755"/>
                    <a:gd name="T4" fmla="*/ 0 w 192"/>
                    <a:gd name="T5" fmla="*/ 0 h 755"/>
                    <a:gd name="T6" fmla="*/ 0 w 192"/>
                    <a:gd name="T7" fmla="*/ 0 h 755"/>
                    <a:gd name="T8" fmla="*/ 0 w 192"/>
                    <a:gd name="T9" fmla="*/ 0 h 755"/>
                    <a:gd name="T10" fmla="*/ 0 w 192"/>
                    <a:gd name="T11" fmla="*/ 0 h 755"/>
                    <a:gd name="T12" fmla="*/ 0 w 192"/>
                    <a:gd name="T13" fmla="*/ 0 h 755"/>
                    <a:gd name="T14" fmla="*/ 0 w 192"/>
                    <a:gd name="T15" fmla="*/ 0 h 755"/>
                    <a:gd name="T16" fmla="*/ 0 w 192"/>
                    <a:gd name="T17" fmla="*/ 0 h 755"/>
                    <a:gd name="T18" fmla="*/ 0 w 192"/>
                    <a:gd name="T19" fmla="*/ 0 h 755"/>
                    <a:gd name="T20" fmla="*/ 0 w 192"/>
                    <a:gd name="T21" fmla="*/ 0 h 755"/>
                    <a:gd name="T22" fmla="*/ 0 w 192"/>
                    <a:gd name="T23" fmla="*/ 0 h 755"/>
                    <a:gd name="T24" fmla="*/ 0 w 192"/>
                    <a:gd name="T25" fmla="*/ 0 h 755"/>
                    <a:gd name="T26" fmla="*/ 0 w 192"/>
                    <a:gd name="T27" fmla="*/ 0 h 755"/>
                    <a:gd name="T28" fmla="*/ 0 w 192"/>
                    <a:gd name="T29" fmla="*/ 0 h 755"/>
                    <a:gd name="T30" fmla="*/ 0 w 192"/>
                    <a:gd name="T31" fmla="*/ 0 h 755"/>
                    <a:gd name="T32" fmla="*/ 0 w 192"/>
                    <a:gd name="T33" fmla="*/ 0 h 755"/>
                    <a:gd name="T34" fmla="*/ 0 w 192"/>
                    <a:gd name="T35" fmla="*/ 0 h 755"/>
                    <a:gd name="T36" fmla="*/ 0 w 192"/>
                    <a:gd name="T37" fmla="*/ 0 h 755"/>
                    <a:gd name="T38" fmla="*/ 0 w 192"/>
                    <a:gd name="T39" fmla="*/ 0 h 755"/>
                    <a:gd name="T40" fmla="*/ 0 w 192"/>
                    <a:gd name="T41" fmla="*/ 0 h 755"/>
                    <a:gd name="T42" fmla="*/ 0 w 192"/>
                    <a:gd name="T43" fmla="*/ 0 h 755"/>
                    <a:gd name="T44" fmla="*/ 0 w 192"/>
                    <a:gd name="T45" fmla="*/ 0 h 755"/>
                    <a:gd name="T46" fmla="*/ 0 w 192"/>
                    <a:gd name="T47" fmla="*/ 0 h 755"/>
                    <a:gd name="T48" fmla="*/ 0 w 192"/>
                    <a:gd name="T49" fmla="*/ 0 h 755"/>
                    <a:gd name="T50" fmla="*/ 0 w 192"/>
                    <a:gd name="T51" fmla="*/ 0 h 755"/>
                    <a:gd name="T52" fmla="*/ 0 w 192"/>
                    <a:gd name="T53" fmla="*/ 0 h 755"/>
                    <a:gd name="T54" fmla="*/ 0 w 192"/>
                    <a:gd name="T55" fmla="*/ 0 h 755"/>
                    <a:gd name="T56" fmla="*/ 0 w 192"/>
                    <a:gd name="T57" fmla="*/ 0 h 755"/>
                    <a:gd name="T58" fmla="*/ 0 w 192"/>
                    <a:gd name="T59" fmla="*/ 0 h 755"/>
                    <a:gd name="T60" fmla="*/ 0 w 192"/>
                    <a:gd name="T61" fmla="*/ 0 h 755"/>
                    <a:gd name="T62" fmla="*/ 0 w 192"/>
                    <a:gd name="T63" fmla="*/ 0 h 755"/>
                    <a:gd name="T64" fmla="*/ 0 w 192"/>
                    <a:gd name="T65" fmla="*/ 0 h 755"/>
                    <a:gd name="T66" fmla="*/ 0 w 192"/>
                    <a:gd name="T67" fmla="*/ 0 h 755"/>
                    <a:gd name="T68" fmla="*/ 0 w 192"/>
                    <a:gd name="T69" fmla="*/ 0 h 755"/>
                    <a:gd name="T70" fmla="*/ 0 w 192"/>
                    <a:gd name="T71" fmla="*/ 0 h 755"/>
                    <a:gd name="T72" fmla="*/ 0 w 192"/>
                    <a:gd name="T73" fmla="*/ 0 h 755"/>
                    <a:gd name="T74" fmla="*/ 0 w 192"/>
                    <a:gd name="T75" fmla="*/ 0 h 755"/>
                    <a:gd name="T76" fmla="*/ 0 w 192"/>
                    <a:gd name="T77" fmla="*/ 0 h 755"/>
                    <a:gd name="T78" fmla="*/ 0 w 192"/>
                    <a:gd name="T79" fmla="*/ 0 h 755"/>
                    <a:gd name="T80" fmla="*/ 0 w 192"/>
                    <a:gd name="T81" fmla="*/ 0 h 75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92"/>
                    <a:gd name="T124" fmla="*/ 0 h 755"/>
                    <a:gd name="T125" fmla="*/ 192 w 192"/>
                    <a:gd name="T126" fmla="*/ 755 h 75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92" h="755">
                      <a:moveTo>
                        <a:pt x="87" y="755"/>
                      </a:moveTo>
                      <a:lnTo>
                        <a:pt x="80" y="753"/>
                      </a:lnTo>
                      <a:lnTo>
                        <a:pt x="74" y="751"/>
                      </a:lnTo>
                      <a:lnTo>
                        <a:pt x="66" y="747"/>
                      </a:lnTo>
                      <a:lnTo>
                        <a:pt x="61" y="745"/>
                      </a:lnTo>
                      <a:lnTo>
                        <a:pt x="55" y="744"/>
                      </a:lnTo>
                      <a:lnTo>
                        <a:pt x="49" y="742"/>
                      </a:lnTo>
                      <a:lnTo>
                        <a:pt x="42" y="738"/>
                      </a:lnTo>
                      <a:lnTo>
                        <a:pt x="36" y="738"/>
                      </a:lnTo>
                      <a:lnTo>
                        <a:pt x="47" y="719"/>
                      </a:lnTo>
                      <a:lnTo>
                        <a:pt x="59" y="702"/>
                      </a:lnTo>
                      <a:lnTo>
                        <a:pt x="68" y="683"/>
                      </a:lnTo>
                      <a:lnTo>
                        <a:pt x="80" y="664"/>
                      </a:lnTo>
                      <a:lnTo>
                        <a:pt x="87" y="645"/>
                      </a:lnTo>
                      <a:lnTo>
                        <a:pt x="97" y="624"/>
                      </a:lnTo>
                      <a:lnTo>
                        <a:pt x="104" y="603"/>
                      </a:lnTo>
                      <a:lnTo>
                        <a:pt x="112" y="584"/>
                      </a:lnTo>
                      <a:lnTo>
                        <a:pt x="118" y="561"/>
                      </a:lnTo>
                      <a:lnTo>
                        <a:pt x="123" y="540"/>
                      </a:lnTo>
                      <a:lnTo>
                        <a:pt x="127" y="519"/>
                      </a:lnTo>
                      <a:lnTo>
                        <a:pt x="133" y="498"/>
                      </a:lnTo>
                      <a:lnTo>
                        <a:pt x="135" y="475"/>
                      </a:lnTo>
                      <a:lnTo>
                        <a:pt x="139" y="453"/>
                      </a:lnTo>
                      <a:lnTo>
                        <a:pt x="139" y="430"/>
                      </a:lnTo>
                      <a:lnTo>
                        <a:pt x="141" y="407"/>
                      </a:lnTo>
                      <a:lnTo>
                        <a:pt x="139" y="380"/>
                      </a:lnTo>
                      <a:lnTo>
                        <a:pt x="139" y="354"/>
                      </a:lnTo>
                      <a:lnTo>
                        <a:pt x="135" y="327"/>
                      </a:lnTo>
                      <a:lnTo>
                        <a:pt x="131" y="302"/>
                      </a:lnTo>
                      <a:lnTo>
                        <a:pt x="123" y="276"/>
                      </a:lnTo>
                      <a:lnTo>
                        <a:pt x="118" y="251"/>
                      </a:lnTo>
                      <a:lnTo>
                        <a:pt x="110" y="226"/>
                      </a:lnTo>
                      <a:lnTo>
                        <a:pt x="103" y="204"/>
                      </a:lnTo>
                      <a:lnTo>
                        <a:pt x="91" y="179"/>
                      </a:lnTo>
                      <a:lnTo>
                        <a:pt x="82" y="156"/>
                      </a:lnTo>
                      <a:lnTo>
                        <a:pt x="70" y="133"/>
                      </a:lnTo>
                      <a:lnTo>
                        <a:pt x="57" y="110"/>
                      </a:lnTo>
                      <a:lnTo>
                        <a:pt x="44" y="89"/>
                      </a:lnTo>
                      <a:lnTo>
                        <a:pt x="30" y="69"/>
                      </a:lnTo>
                      <a:lnTo>
                        <a:pt x="15" y="50"/>
                      </a:lnTo>
                      <a:lnTo>
                        <a:pt x="0" y="31"/>
                      </a:lnTo>
                      <a:lnTo>
                        <a:pt x="6" y="27"/>
                      </a:lnTo>
                      <a:lnTo>
                        <a:pt x="9" y="23"/>
                      </a:lnTo>
                      <a:lnTo>
                        <a:pt x="15" y="17"/>
                      </a:lnTo>
                      <a:lnTo>
                        <a:pt x="21" y="13"/>
                      </a:lnTo>
                      <a:lnTo>
                        <a:pt x="25" y="10"/>
                      </a:lnTo>
                      <a:lnTo>
                        <a:pt x="30" y="6"/>
                      </a:lnTo>
                      <a:lnTo>
                        <a:pt x="34" y="2"/>
                      </a:lnTo>
                      <a:lnTo>
                        <a:pt x="40" y="0"/>
                      </a:lnTo>
                      <a:lnTo>
                        <a:pt x="57" y="21"/>
                      </a:lnTo>
                      <a:lnTo>
                        <a:pt x="74" y="42"/>
                      </a:lnTo>
                      <a:lnTo>
                        <a:pt x="89" y="65"/>
                      </a:lnTo>
                      <a:lnTo>
                        <a:pt x="104" y="88"/>
                      </a:lnTo>
                      <a:lnTo>
                        <a:pt x="116" y="110"/>
                      </a:lnTo>
                      <a:lnTo>
                        <a:pt x="129" y="135"/>
                      </a:lnTo>
                      <a:lnTo>
                        <a:pt x="141" y="160"/>
                      </a:lnTo>
                      <a:lnTo>
                        <a:pt x="152" y="186"/>
                      </a:lnTo>
                      <a:lnTo>
                        <a:pt x="160" y="211"/>
                      </a:lnTo>
                      <a:lnTo>
                        <a:pt x="169" y="238"/>
                      </a:lnTo>
                      <a:lnTo>
                        <a:pt x="175" y="264"/>
                      </a:lnTo>
                      <a:lnTo>
                        <a:pt x="182" y="293"/>
                      </a:lnTo>
                      <a:lnTo>
                        <a:pt x="186" y="320"/>
                      </a:lnTo>
                      <a:lnTo>
                        <a:pt x="188" y="348"/>
                      </a:lnTo>
                      <a:lnTo>
                        <a:pt x="190" y="378"/>
                      </a:lnTo>
                      <a:lnTo>
                        <a:pt x="192" y="407"/>
                      </a:lnTo>
                      <a:lnTo>
                        <a:pt x="192" y="430"/>
                      </a:lnTo>
                      <a:lnTo>
                        <a:pt x="190" y="455"/>
                      </a:lnTo>
                      <a:lnTo>
                        <a:pt x="188" y="477"/>
                      </a:lnTo>
                      <a:lnTo>
                        <a:pt x="184" y="502"/>
                      </a:lnTo>
                      <a:lnTo>
                        <a:pt x="180" y="523"/>
                      </a:lnTo>
                      <a:lnTo>
                        <a:pt x="175" y="546"/>
                      </a:lnTo>
                      <a:lnTo>
                        <a:pt x="169" y="569"/>
                      </a:lnTo>
                      <a:lnTo>
                        <a:pt x="165" y="591"/>
                      </a:lnTo>
                      <a:lnTo>
                        <a:pt x="156" y="612"/>
                      </a:lnTo>
                      <a:lnTo>
                        <a:pt x="148" y="635"/>
                      </a:lnTo>
                      <a:lnTo>
                        <a:pt x="139" y="654"/>
                      </a:lnTo>
                      <a:lnTo>
                        <a:pt x="131" y="677"/>
                      </a:lnTo>
                      <a:lnTo>
                        <a:pt x="120" y="696"/>
                      </a:lnTo>
                      <a:lnTo>
                        <a:pt x="110" y="717"/>
                      </a:lnTo>
                      <a:lnTo>
                        <a:pt x="99" y="736"/>
                      </a:lnTo>
                      <a:lnTo>
                        <a:pt x="87" y="7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ar-SA"/>
                </a:p>
              </p:txBody>
            </p:sp>
            <p:sp>
              <p:nvSpPr>
                <p:cNvPr id="83" name="Freeform 560">
                  <a:extLst>
                    <a:ext uri="{FF2B5EF4-FFF2-40B4-BE49-F238E27FC236}">
                      <a16:creationId xmlns:a16="http://schemas.microsoft.com/office/drawing/2014/main" id="{4EAA2CC5-A9CE-448E-B36A-F38AC911AA02}"/>
                    </a:ext>
                  </a:extLst>
                </p:cNvPr>
                <p:cNvSpPr>
                  <a:spLocks/>
                </p:cNvSpPr>
                <p:nvPr/>
              </p:nvSpPr>
              <p:spPr bwMode="auto">
                <a:xfrm flipH="1">
                  <a:off x="2504" y="2265"/>
                  <a:ext cx="23" cy="92"/>
                </a:xfrm>
                <a:custGeom>
                  <a:avLst/>
                  <a:gdLst>
                    <a:gd name="T0" fmla="*/ 0 w 230"/>
                    <a:gd name="T1" fmla="*/ 0 h 897"/>
                    <a:gd name="T2" fmla="*/ 0 w 230"/>
                    <a:gd name="T3" fmla="*/ 0 h 897"/>
                    <a:gd name="T4" fmla="*/ 0 w 230"/>
                    <a:gd name="T5" fmla="*/ 0 h 897"/>
                    <a:gd name="T6" fmla="*/ 0 w 230"/>
                    <a:gd name="T7" fmla="*/ 0 h 897"/>
                    <a:gd name="T8" fmla="*/ 0 w 230"/>
                    <a:gd name="T9" fmla="*/ 0 h 897"/>
                    <a:gd name="T10" fmla="*/ 0 w 230"/>
                    <a:gd name="T11" fmla="*/ 0 h 897"/>
                    <a:gd name="T12" fmla="*/ 0 w 230"/>
                    <a:gd name="T13" fmla="*/ 0 h 897"/>
                    <a:gd name="T14" fmla="*/ 0 w 230"/>
                    <a:gd name="T15" fmla="*/ 0 h 897"/>
                    <a:gd name="T16" fmla="*/ 0 w 230"/>
                    <a:gd name="T17" fmla="*/ 0 h 897"/>
                    <a:gd name="T18" fmla="*/ 0 w 230"/>
                    <a:gd name="T19" fmla="*/ 0 h 897"/>
                    <a:gd name="T20" fmla="*/ 0 w 230"/>
                    <a:gd name="T21" fmla="*/ 0 h 897"/>
                    <a:gd name="T22" fmla="*/ 0 w 230"/>
                    <a:gd name="T23" fmla="*/ 0 h 897"/>
                    <a:gd name="T24" fmla="*/ 0 w 230"/>
                    <a:gd name="T25" fmla="*/ 0 h 897"/>
                    <a:gd name="T26" fmla="*/ 0 w 230"/>
                    <a:gd name="T27" fmla="*/ 0 h 897"/>
                    <a:gd name="T28" fmla="*/ 0 w 230"/>
                    <a:gd name="T29" fmla="*/ 0 h 897"/>
                    <a:gd name="T30" fmla="*/ 0 w 230"/>
                    <a:gd name="T31" fmla="*/ 0 h 897"/>
                    <a:gd name="T32" fmla="*/ 0 w 230"/>
                    <a:gd name="T33" fmla="*/ 0 h 897"/>
                    <a:gd name="T34" fmla="*/ 0 w 230"/>
                    <a:gd name="T35" fmla="*/ 0 h 897"/>
                    <a:gd name="T36" fmla="*/ 0 w 230"/>
                    <a:gd name="T37" fmla="*/ 0 h 897"/>
                    <a:gd name="T38" fmla="*/ 0 w 230"/>
                    <a:gd name="T39" fmla="*/ 0 h 897"/>
                    <a:gd name="T40" fmla="*/ 0 w 230"/>
                    <a:gd name="T41" fmla="*/ 0 h 897"/>
                    <a:gd name="T42" fmla="*/ 0 w 230"/>
                    <a:gd name="T43" fmla="*/ 0 h 897"/>
                    <a:gd name="T44" fmla="*/ 0 w 230"/>
                    <a:gd name="T45" fmla="*/ 0 h 897"/>
                    <a:gd name="T46" fmla="*/ 0 w 230"/>
                    <a:gd name="T47" fmla="*/ 0 h 897"/>
                    <a:gd name="T48" fmla="*/ 0 w 230"/>
                    <a:gd name="T49" fmla="*/ 0 h 897"/>
                    <a:gd name="T50" fmla="*/ 0 w 230"/>
                    <a:gd name="T51" fmla="*/ 0 h 897"/>
                    <a:gd name="T52" fmla="*/ 0 w 230"/>
                    <a:gd name="T53" fmla="*/ 0 h 897"/>
                    <a:gd name="T54" fmla="*/ 0 w 230"/>
                    <a:gd name="T55" fmla="*/ 0 h 897"/>
                    <a:gd name="T56" fmla="*/ 0 w 230"/>
                    <a:gd name="T57" fmla="*/ 0 h 897"/>
                    <a:gd name="T58" fmla="*/ 0 w 230"/>
                    <a:gd name="T59" fmla="*/ 0 h 897"/>
                    <a:gd name="T60" fmla="*/ 0 w 230"/>
                    <a:gd name="T61" fmla="*/ 0 h 897"/>
                    <a:gd name="T62" fmla="*/ 0 w 230"/>
                    <a:gd name="T63" fmla="*/ 0 h 897"/>
                    <a:gd name="T64" fmla="*/ 0 w 230"/>
                    <a:gd name="T65" fmla="*/ 0 h 897"/>
                    <a:gd name="T66" fmla="*/ 0 w 230"/>
                    <a:gd name="T67" fmla="*/ 0 h 897"/>
                    <a:gd name="T68" fmla="*/ 0 w 230"/>
                    <a:gd name="T69" fmla="*/ 0 h 897"/>
                    <a:gd name="T70" fmla="*/ 0 w 230"/>
                    <a:gd name="T71" fmla="*/ 0 h 897"/>
                    <a:gd name="T72" fmla="*/ 0 w 230"/>
                    <a:gd name="T73" fmla="*/ 0 h 897"/>
                    <a:gd name="T74" fmla="*/ 0 w 230"/>
                    <a:gd name="T75" fmla="*/ 0 h 897"/>
                    <a:gd name="T76" fmla="*/ 0 w 230"/>
                    <a:gd name="T77" fmla="*/ 0 h 897"/>
                    <a:gd name="T78" fmla="*/ 0 w 230"/>
                    <a:gd name="T79" fmla="*/ 0 h 897"/>
                    <a:gd name="T80" fmla="*/ 0 w 230"/>
                    <a:gd name="T81" fmla="*/ 0 h 89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30"/>
                    <a:gd name="T124" fmla="*/ 0 h 897"/>
                    <a:gd name="T125" fmla="*/ 230 w 230"/>
                    <a:gd name="T126" fmla="*/ 897 h 89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30" h="897">
                      <a:moveTo>
                        <a:pt x="105" y="897"/>
                      </a:moveTo>
                      <a:lnTo>
                        <a:pt x="97" y="893"/>
                      </a:lnTo>
                      <a:lnTo>
                        <a:pt x="90" y="891"/>
                      </a:lnTo>
                      <a:lnTo>
                        <a:pt x="82" y="887"/>
                      </a:lnTo>
                      <a:lnTo>
                        <a:pt x="74" y="886"/>
                      </a:lnTo>
                      <a:lnTo>
                        <a:pt x="65" y="884"/>
                      </a:lnTo>
                      <a:lnTo>
                        <a:pt x="57" y="880"/>
                      </a:lnTo>
                      <a:lnTo>
                        <a:pt x="50" y="878"/>
                      </a:lnTo>
                      <a:lnTo>
                        <a:pt x="42" y="876"/>
                      </a:lnTo>
                      <a:lnTo>
                        <a:pt x="55" y="855"/>
                      </a:lnTo>
                      <a:lnTo>
                        <a:pt x="69" y="832"/>
                      </a:lnTo>
                      <a:lnTo>
                        <a:pt x="82" y="810"/>
                      </a:lnTo>
                      <a:lnTo>
                        <a:pt x="95" y="789"/>
                      </a:lnTo>
                      <a:lnTo>
                        <a:pt x="105" y="764"/>
                      </a:lnTo>
                      <a:lnTo>
                        <a:pt x="114" y="741"/>
                      </a:lnTo>
                      <a:lnTo>
                        <a:pt x="124" y="716"/>
                      </a:lnTo>
                      <a:lnTo>
                        <a:pt x="133" y="694"/>
                      </a:lnTo>
                      <a:lnTo>
                        <a:pt x="141" y="667"/>
                      </a:lnTo>
                      <a:lnTo>
                        <a:pt x="149" y="642"/>
                      </a:lnTo>
                      <a:lnTo>
                        <a:pt x="152" y="616"/>
                      </a:lnTo>
                      <a:lnTo>
                        <a:pt x="158" y="591"/>
                      </a:lnTo>
                      <a:lnTo>
                        <a:pt x="162" y="562"/>
                      </a:lnTo>
                      <a:lnTo>
                        <a:pt x="166" y="538"/>
                      </a:lnTo>
                      <a:lnTo>
                        <a:pt x="166" y="511"/>
                      </a:lnTo>
                      <a:lnTo>
                        <a:pt x="168" y="484"/>
                      </a:lnTo>
                      <a:lnTo>
                        <a:pt x="166" y="452"/>
                      </a:lnTo>
                      <a:lnTo>
                        <a:pt x="164" y="420"/>
                      </a:lnTo>
                      <a:lnTo>
                        <a:pt x="160" y="389"/>
                      </a:lnTo>
                      <a:lnTo>
                        <a:pt x="156" y="359"/>
                      </a:lnTo>
                      <a:lnTo>
                        <a:pt x="149" y="328"/>
                      </a:lnTo>
                      <a:lnTo>
                        <a:pt x="141" y="298"/>
                      </a:lnTo>
                      <a:lnTo>
                        <a:pt x="131" y="270"/>
                      </a:lnTo>
                      <a:lnTo>
                        <a:pt x="122" y="241"/>
                      </a:lnTo>
                      <a:lnTo>
                        <a:pt x="111" y="213"/>
                      </a:lnTo>
                      <a:lnTo>
                        <a:pt x="99" y="186"/>
                      </a:lnTo>
                      <a:lnTo>
                        <a:pt x="84" y="159"/>
                      </a:lnTo>
                      <a:lnTo>
                        <a:pt x="71" y="135"/>
                      </a:lnTo>
                      <a:lnTo>
                        <a:pt x="54" y="108"/>
                      </a:lnTo>
                      <a:lnTo>
                        <a:pt x="36" y="83"/>
                      </a:lnTo>
                      <a:lnTo>
                        <a:pt x="19" y="60"/>
                      </a:lnTo>
                      <a:lnTo>
                        <a:pt x="0" y="38"/>
                      </a:lnTo>
                      <a:lnTo>
                        <a:pt x="8" y="32"/>
                      </a:lnTo>
                      <a:lnTo>
                        <a:pt x="14" y="28"/>
                      </a:lnTo>
                      <a:lnTo>
                        <a:pt x="19" y="22"/>
                      </a:lnTo>
                      <a:lnTo>
                        <a:pt x="27" y="19"/>
                      </a:lnTo>
                      <a:lnTo>
                        <a:pt x="33" y="13"/>
                      </a:lnTo>
                      <a:lnTo>
                        <a:pt x="38" y="7"/>
                      </a:lnTo>
                      <a:lnTo>
                        <a:pt x="44" y="3"/>
                      </a:lnTo>
                      <a:lnTo>
                        <a:pt x="50" y="0"/>
                      </a:lnTo>
                      <a:lnTo>
                        <a:pt x="71" y="24"/>
                      </a:lnTo>
                      <a:lnTo>
                        <a:pt x="90" y="51"/>
                      </a:lnTo>
                      <a:lnTo>
                        <a:pt x="107" y="76"/>
                      </a:lnTo>
                      <a:lnTo>
                        <a:pt x="124" y="104"/>
                      </a:lnTo>
                      <a:lnTo>
                        <a:pt x="141" y="131"/>
                      </a:lnTo>
                      <a:lnTo>
                        <a:pt x="156" y="161"/>
                      </a:lnTo>
                      <a:lnTo>
                        <a:pt x="169" y="190"/>
                      </a:lnTo>
                      <a:lnTo>
                        <a:pt x="181" y="220"/>
                      </a:lnTo>
                      <a:lnTo>
                        <a:pt x="192" y="252"/>
                      </a:lnTo>
                      <a:lnTo>
                        <a:pt x="202" y="283"/>
                      </a:lnTo>
                      <a:lnTo>
                        <a:pt x="209" y="315"/>
                      </a:lnTo>
                      <a:lnTo>
                        <a:pt x="217" y="348"/>
                      </a:lnTo>
                      <a:lnTo>
                        <a:pt x="223" y="382"/>
                      </a:lnTo>
                      <a:lnTo>
                        <a:pt x="227" y="414"/>
                      </a:lnTo>
                      <a:lnTo>
                        <a:pt x="228" y="448"/>
                      </a:lnTo>
                      <a:lnTo>
                        <a:pt x="230" y="484"/>
                      </a:lnTo>
                      <a:lnTo>
                        <a:pt x="228" y="511"/>
                      </a:lnTo>
                      <a:lnTo>
                        <a:pt x="227" y="540"/>
                      </a:lnTo>
                      <a:lnTo>
                        <a:pt x="223" y="568"/>
                      </a:lnTo>
                      <a:lnTo>
                        <a:pt x="221" y="597"/>
                      </a:lnTo>
                      <a:lnTo>
                        <a:pt x="215" y="621"/>
                      </a:lnTo>
                      <a:lnTo>
                        <a:pt x="209" y="648"/>
                      </a:lnTo>
                      <a:lnTo>
                        <a:pt x="204" y="675"/>
                      </a:lnTo>
                      <a:lnTo>
                        <a:pt x="196" y="703"/>
                      </a:lnTo>
                      <a:lnTo>
                        <a:pt x="187" y="728"/>
                      </a:lnTo>
                      <a:lnTo>
                        <a:pt x="177" y="752"/>
                      </a:lnTo>
                      <a:lnTo>
                        <a:pt x="166" y="777"/>
                      </a:lnTo>
                      <a:lnTo>
                        <a:pt x="156" y="802"/>
                      </a:lnTo>
                      <a:lnTo>
                        <a:pt x="143" y="827"/>
                      </a:lnTo>
                      <a:lnTo>
                        <a:pt x="131" y="849"/>
                      </a:lnTo>
                      <a:lnTo>
                        <a:pt x="118" y="872"/>
                      </a:lnTo>
                      <a:lnTo>
                        <a:pt x="105" y="8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ar-SA"/>
                </a:p>
              </p:txBody>
            </p:sp>
            <p:sp>
              <p:nvSpPr>
                <p:cNvPr id="84" name="Freeform 561">
                  <a:extLst>
                    <a:ext uri="{FF2B5EF4-FFF2-40B4-BE49-F238E27FC236}">
                      <a16:creationId xmlns:a16="http://schemas.microsoft.com/office/drawing/2014/main" id="{53CDAE73-65D2-48EC-BB90-7D129E24A996}"/>
                    </a:ext>
                  </a:extLst>
                </p:cNvPr>
                <p:cNvSpPr>
                  <a:spLocks/>
                </p:cNvSpPr>
                <p:nvPr/>
              </p:nvSpPr>
              <p:spPr bwMode="auto">
                <a:xfrm flipH="1">
                  <a:off x="2463" y="2256"/>
                  <a:ext cx="27" cy="110"/>
                </a:xfrm>
                <a:custGeom>
                  <a:avLst/>
                  <a:gdLst>
                    <a:gd name="T0" fmla="*/ 0 w 274"/>
                    <a:gd name="T1" fmla="*/ 0 h 1073"/>
                    <a:gd name="T2" fmla="*/ 0 w 274"/>
                    <a:gd name="T3" fmla="*/ 0 h 1073"/>
                    <a:gd name="T4" fmla="*/ 0 w 274"/>
                    <a:gd name="T5" fmla="*/ 0 h 1073"/>
                    <a:gd name="T6" fmla="*/ 0 w 274"/>
                    <a:gd name="T7" fmla="*/ 0 h 1073"/>
                    <a:gd name="T8" fmla="*/ 0 w 274"/>
                    <a:gd name="T9" fmla="*/ 0 h 1073"/>
                    <a:gd name="T10" fmla="*/ 0 w 274"/>
                    <a:gd name="T11" fmla="*/ 0 h 1073"/>
                    <a:gd name="T12" fmla="*/ 0 w 274"/>
                    <a:gd name="T13" fmla="*/ 0 h 1073"/>
                    <a:gd name="T14" fmla="*/ 0 w 274"/>
                    <a:gd name="T15" fmla="*/ 0 h 1073"/>
                    <a:gd name="T16" fmla="*/ 0 w 274"/>
                    <a:gd name="T17" fmla="*/ 0 h 1073"/>
                    <a:gd name="T18" fmla="*/ 0 w 274"/>
                    <a:gd name="T19" fmla="*/ 0 h 1073"/>
                    <a:gd name="T20" fmla="*/ 0 w 274"/>
                    <a:gd name="T21" fmla="*/ 0 h 1073"/>
                    <a:gd name="T22" fmla="*/ 0 w 274"/>
                    <a:gd name="T23" fmla="*/ 0 h 1073"/>
                    <a:gd name="T24" fmla="*/ 0 w 274"/>
                    <a:gd name="T25" fmla="*/ 0 h 1073"/>
                    <a:gd name="T26" fmla="*/ 0 w 274"/>
                    <a:gd name="T27" fmla="*/ 0 h 1073"/>
                    <a:gd name="T28" fmla="*/ 0 w 274"/>
                    <a:gd name="T29" fmla="*/ 0 h 1073"/>
                    <a:gd name="T30" fmla="*/ 0 w 274"/>
                    <a:gd name="T31" fmla="*/ 0 h 1073"/>
                    <a:gd name="T32" fmla="*/ 0 w 274"/>
                    <a:gd name="T33" fmla="*/ 0 h 1073"/>
                    <a:gd name="T34" fmla="*/ 0 w 274"/>
                    <a:gd name="T35" fmla="*/ 0 h 1073"/>
                    <a:gd name="T36" fmla="*/ 0 w 274"/>
                    <a:gd name="T37" fmla="*/ 0 h 1073"/>
                    <a:gd name="T38" fmla="*/ 0 w 274"/>
                    <a:gd name="T39" fmla="*/ 0 h 1073"/>
                    <a:gd name="T40" fmla="*/ 0 w 274"/>
                    <a:gd name="T41" fmla="*/ 0 h 1073"/>
                    <a:gd name="T42" fmla="*/ 0 w 274"/>
                    <a:gd name="T43" fmla="*/ 0 h 1073"/>
                    <a:gd name="T44" fmla="*/ 0 w 274"/>
                    <a:gd name="T45" fmla="*/ 0 h 1073"/>
                    <a:gd name="T46" fmla="*/ 0 w 274"/>
                    <a:gd name="T47" fmla="*/ 0 h 1073"/>
                    <a:gd name="T48" fmla="*/ 0 w 274"/>
                    <a:gd name="T49" fmla="*/ 0 h 1073"/>
                    <a:gd name="T50" fmla="*/ 0 w 274"/>
                    <a:gd name="T51" fmla="*/ 0 h 1073"/>
                    <a:gd name="T52" fmla="*/ 0 w 274"/>
                    <a:gd name="T53" fmla="*/ 0 h 1073"/>
                    <a:gd name="T54" fmla="*/ 0 w 274"/>
                    <a:gd name="T55" fmla="*/ 0 h 1073"/>
                    <a:gd name="T56" fmla="*/ 0 w 274"/>
                    <a:gd name="T57" fmla="*/ 0 h 1073"/>
                    <a:gd name="T58" fmla="*/ 0 w 274"/>
                    <a:gd name="T59" fmla="*/ 0 h 1073"/>
                    <a:gd name="T60" fmla="*/ 0 w 274"/>
                    <a:gd name="T61" fmla="*/ 0 h 1073"/>
                    <a:gd name="T62" fmla="*/ 0 w 274"/>
                    <a:gd name="T63" fmla="*/ 0 h 1073"/>
                    <a:gd name="T64" fmla="*/ 0 w 274"/>
                    <a:gd name="T65" fmla="*/ 0 h 1073"/>
                    <a:gd name="T66" fmla="*/ 0 w 274"/>
                    <a:gd name="T67" fmla="*/ 0 h 1073"/>
                    <a:gd name="T68" fmla="*/ 0 w 274"/>
                    <a:gd name="T69" fmla="*/ 0 h 1073"/>
                    <a:gd name="T70" fmla="*/ 0 w 274"/>
                    <a:gd name="T71" fmla="*/ 0 h 1073"/>
                    <a:gd name="T72" fmla="*/ 0 w 274"/>
                    <a:gd name="T73" fmla="*/ 0 h 1073"/>
                    <a:gd name="T74" fmla="*/ 0 w 274"/>
                    <a:gd name="T75" fmla="*/ 0 h 1073"/>
                    <a:gd name="T76" fmla="*/ 0 w 274"/>
                    <a:gd name="T77" fmla="*/ 0 h 1073"/>
                    <a:gd name="T78" fmla="*/ 0 w 274"/>
                    <a:gd name="T79" fmla="*/ 0 h 1073"/>
                    <a:gd name="T80" fmla="*/ 0 w 274"/>
                    <a:gd name="T81" fmla="*/ 0 h 1073"/>
                    <a:gd name="T82" fmla="*/ 0 w 274"/>
                    <a:gd name="T83" fmla="*/ 0 h 1073"/>
                    <a:gd name="T84" fmla="*/ 0 w 274"/>
                    <a:gd name="T85" fmla="*/ 0 h 107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74"/>
                    <a:gd name="T130" fmla="*/ 0 h 1073"/>
                    <a:gd name="T131" fmla="*/ 274 w 274"/>
                    <a:gd name="T132" fmla="*/ 1073 h 107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74" h="1073">
                      <a:moveTo>
                        <a:pt x="124" y="1073"/>
                      </a:moveTo>
                      <a:lnTo>
                        <a:pt x="114" y="1071"/>
                      </a:lnTo>
                      <a:lnTo>
                        <a:pt x="105" y="1067"/>
                      </a:lnTo>
                      <a:lnTo>
                        <a:pt x="95" y="1063"/>
                      </a:lnTo>
                      <a:lnTo>
                        <a:pt x="87" y="1061"/>
                      </a:lnTo>
                      <a:lnTo>
                        <a:pt x="82" y="1060"/>
                      </a:lnTo>
                      <a:lnTo>
                        <a:pt x="78" y="1058"/>
                      </a:lnTo>
                      <a:lnTo>
                        <a:pt x="72" y="1056"/>
                      </a:lnTo>
                      <a:lnTo>
                        <a:pt x="68" y="1054"/>
                      </a:lnTo>
                      <a:lnTo>
                        <a:pt x="63" y="1054"/>
                      </a:lnTo>
                      <a:lnTo>
                        <a:pt x="59" y="1052"/>
                      </a:lnTo>
                      <a:lnTo>
                        <a:pt x="53" y="1050"/>
                      </a:lnTo>
                      <a:lnTo>
                        <a:pt x="49" y="1048"/>
                      </a:lnTo>
                      <a:lnTo>
                        <a:pt x="67" y="1023"/>
                      </a:lnTo>
                      <a:lnTo>
                        <a:pt x="82" y="997"/>
                      </a:lnTo>
                      <a:lnTo>
                        <a:pt x="97" y="970"/>
                      </a:lnTo>
                      <a:lnTo>
                        <a:pt x="112" y="944"/>
                      </a:lnTo>
                      <a:lnTo>
                        <a:pt x="125" y="915"/>
                      </a:lnTo>
                      <a:lnTo>
                        <a:pt x="137" y="887"/>
                      </a:lnTo>
                      <a:lnTo>
                        <a:pt x="148" y="858"/>
                      </a:lnTo>
                      <a:lnTo>
                        <a:pt x="160" y="829"/>
                      </a:lnTo>
                      <a:lnTo>
                        <a:pt x="167" y="799"/>
                      </a:lnTo>
                      <a:lnTo>
                        <a:pt x="177" y="769"/>
                      </a:lnTo>
                      <a:lnTo>
                        <a:pt x="183" y="736"/>
                      </a:lnTo>
                      <a:lnTo>
                        <a:pt x="188" y="706"/>
                      </a:lnTo>
                      <a:lnTo>
                        <a:pt x="192" y="674"/>
                      </a:lnTo>
                      <a:lnTo>
                        <a:pt x="196" y="643"/>
                      </a:lnTo>
                      <a:lnTo>
                        <a:pt x="198" y="611"/>
                      </a:lnTo>
                      <a:lnTo>
                        <a:pt x="200" y="578"/>
                      </a:lnTo>
                      <a:lnTo>
                        <a:pt x="198" y="540"/>
                      </a:lnTo>
                      <a:lnTo>
                        <a:pt x="196" y="502"/>
                      </a:lnTo>
                      <a:lnTo>
                        <a:pt x="190" y="464"/>
                      </a:lnTo>
                      <a:lnTo>
                        <a:pt x="184" y="428"/>
                      </a:lnTo>
                      <a:lnTo>
                        <a:pt x="177" y="392"/>
                      </a:lnTo>
                      <a:lnTo>
                        <a:pt x="167" y="358"/>
                      </a:lnTo>
                      <a:lnTo>
                        <a:pt x="158" y="322"/>
                      </a:lnTo>
                      <a:lnTo>
                        <a:pt x="146" y="289"/>
                      </a:lnTo>
                      <a:lnTo>
                        <a:pt x="131" y="255"/>
                      </a:lnTo>
                      <a:lnTo>
                        <a:pt x="116" y="223"/>
                      </a:lnTo>
                      <a:lnTo>
                        <a:pt x="101" y="191"/>
                      </a:lnTo>
                      <a:lnTo>
                        <a:pt x="84" y="160"/>
                      </a:lnTo>
                      <a:lnTo>
                        <a:pt x="63" y="130"/>
                      </a:lnTo>
                      <a:lnTo>
                        <a:pt x="44" y="101"/>
                      </a:lnTo>
                      <a:lnTo>
                        <a:pt x="23" y="73"/>
                      </a:lnTo>
                      <a:lnTo>
                        <a:pt x="0" y="48"/>
                      </a:lnTo>
                      <a:lnTo>
                        <a:pt x="8" y="40"/>
                      </a:lnTo>
                      <a:lnTo>
                        <a:pt x="15" y="35"/>
                      </a:lnTo>
                      <a:lnTo>
                        <a:pt x="23" y="27"/>
                      </a:lnTo>
                      <a:lnTo>
                        <a:pt x="30" y="21"/>
                      </a:lnTo>
                      <a:lnTo>
                        <a:pt x="36" y="16"/>
                      </a:lnTo>
                      <a:lnTo>
                        <a:pt x="44" y="10"/>
                      </a:lnTo>
                      <a:lnTo>
                        <a:pt x="51" y="6"/>
                      </a:lnTo>
                      <a:lnTo>
                        <a:pt x="59" y="0"/>
                      </a:lnTo>
                      <a:lnTo>
                        <a:pt x="82" y="29"/>
                      </a:lnTo>
                      <a:lnTo>
                        <a:pt x="106" y="61"/>
                      </a:lnTo>
                      <a:lnTo>
                        <a:pt x="127" y="94"/>
                      </a:lnTo>
                      <a:lnTo>
                        <a:pt x="148" y="126"/>
                      </a:lnTo>
                      <a:lnTo>
                        <a:pt x="167" y="160"/>
                      </a:lnTo>
                      <a:lnTo>
                        <a:pt x="184" y="194"/>
                      </a:lnTo>
                      <a:lnTo>
                        <a:pt x="202" y="229"/>
                      </a:lnTo>
                      <a:lnTo>
                        <a:pt x="217" y="267"/>
                      </a:lnTo>
                      <a:lnTo>
                        <a:pt x="228" y="303"/>
                      </a:lnTo>
                      <a:lnTo>
                        <a:pt x="240" y="341"/>
                      </a:lnTo>
                      <a:lnTo>
                        <a:pt x="249" y="379"/>
                      </a:lnTo>
                      <a:lnTo>
                        <a:pt x="259" y="417"/>
                      </a:lnTo>
                      <a:lnTo>
                        <a:pt x="264" y="455"/>
                      </a:lnTo>
                      <a:lnTo>
                        <a:pt x="268" y="497"/>
                      </a:lnTo>
                      <a:lnTo>
                        <a:pt x="272" y="537"/>
                      </a:lnTo>
                      <a:lnTo>
                        <a:pt x="274" y="578"/>
                      </a:lnTo>
                      <a:lnTo>
                        <a:pt x="272" y="613"/>
                      </a:lnTo>
                      <a:lnTo>
                        <a:pt x="270" y="645"/>
                      </a:lnTo>
                      <a:lnTo>
                        <a:pt x="266" y="679"/>
                      </a:lnTo>
                      <a:lnTo>
                        <a:pt x="262" y="712"/>
                      </a:lnTo>
                      <a:lnTo>
                        <a:pt x="257" y="746"/>
                      </a:lnTo>
                      <a:lnTo>
                        <a:pt x="251" y="778"/>
                      </a:lnTo>
                      <a:lnTo>
                        <a:pt x="241" y="809"/>
                      </a:lnTo>
                      <a:lnTo>
                        <a:pt x="234" y="841"/>
                      </a:lnTo>
                      <a:lnTo>
                        <a:pt x="222" y="871"/>
                      </a:lnTo>
                      <a:lnTo>
                        <a:pt x="211" y="904"/>
                      </a:lnTo>
                      <a:lnTo>
                        <a:pt x="200" y="932"/>
                      </a:lnTo>
                      <a:lnTo>
                        <a:pt x="186" y="961"/>
                      </a:lnTo>
                      <a:lnTo>
                        <a:pt x="171" y="989"/>
                      </a:lnTo>
                      <a:lnTo>
                        <a:pt x="156" y="1020"/>
                      </a:lnTo>
                      <a:lnTo>
                        <a:pt x="141" y="1046"/>
                      </a:lnTo>
                      <a:lnTo>
                        <a:pt x="124" y="10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ar-SA"/>
                </a:p>
              </p:txBody>
            </p:sp>
            <p:sp>
              <p:nvSpPr>
                <p:cNvPr id="85" name="Freeform 562">
                  <a:extLst>
                    <a:ext uri="{FF2B5EF4-FFF2-40B4-BE49-F238E27FC236}">
                      <a16:creationId xmlns:a16="http://schemas.microsoft.com/office/drawing/2014/main" id="{551048B2-1270-4331-9FF6-8096475BB7CF}"/>
                    </a:ext>
                  </a:extLst>
                </p:cNvPr>
                <p:cNvSpPr>
                  <a:spLocks/>
                </p:cNvSpPr>
                <p:nvPr/>
              </p:nvSpPr>
              <p:spPr bwMode="auto">
                <a:xfrm flipH="1">
                  <a:off x="2573" y="2281"/>
                  <a:ext cx="15" cy="60"/>
                </a:xfrm>
                <a:custGeom>
                  <a:avLst/>
                  <a:gdLst>
                    <a:gd name="T0" fmla="*/ 0 w 148"/>
                    <a:gd name="T1" fmla="*/ 0 h 582"/>
                    <a:gd name="T2" fmla="*/ 0 w 148"/>
                    <a:gd name="T3" fmla="*/ 0 h 582"/>
                    <a:gd name="T4" fmla="*/ 0 w 148"/>
                    <a:gd name="T5" fmla="*/ 0 h 582"/>
                    <a:gd name="T6" fmla="*/ 0 w 148"/>
                    <a:gd name="T7" fmla="*/ 0 h 582"/>
                    <a:gd name="T8" fmla="*/ 0 w 148"/>
                    <a:gd name="T9" fmla="*/ 0 h 582"/>
                    <a:gd name="T10" fmla="*/ 0 w 148"/>
                    <a:gd name="T11" fmla="*/ 0 h 582"/>
                    <a:gd name="T12" fmla="*/ 0 w 148"/>
                    <a:gd name="T13" fmla="*/ 0 h 582"/>
                    <a:gd name="T14" fmla="*/ 0 w 148"/>
                    <a:gd name="T15" fmla="*/ 0 h 582"/>
                    <a:gd name="T16" fmla="*/ 0 w 148"/>
                    <a:gd name="T17" fmla="*/ 0 h 582"/>
                    <a:gd name="T18" fmla="*/ 0 w 148"/>
                    <a:gd name="T19" fmla="*/ 0 h 582"/>
                    <a:gd name="T20" fmla="*/ 0 w 148"/>
                    <a:gd name="T21" fmla="*/ 0 h 582"/>
                    <a:gd name="T22" fmla="*/ 0 w 148"/>
                    <a:gd name="T23" fmla="*/ 0 h 582"/>
                    <a:gd name="T24" fmla="*/ 0 w 148"/>
                    <a:gd name="T25" fmla="*/ 0 h 582"/>
                    <a:gd name="T26" fmla="*/ 0 w 148"/>
                    <a:gd name="T27" fmla="*/ 0 h 582"/>
                    <a:gd name="T28" fmla="*/ 0 w 148"/>
                    <a:gd name="T29" fmla="*/ 0 h 582"/>
                    <a:gd name="T30" fmla="*/ 0 w 148"/>
                    <a:gd name="T31" fmla="*/ 0 h 582"/>
                    <a:gd name="T32" fmla="*/ 0 w 148"/>
                    <a:gd name="T33" fmla="*/ 0 h 582"/>
                    <a:gd name="T34" fmla="*/ 0 w 148"/>
                    <a:gd name="T35" fmla="*/ 0 h 582"/>
                    <a:gd name="T36" fmla="*/ 0 w 148"/>
                    <a:gd name="T37" fmla="*/ 0 h 582"/>
                    <a:gd name="T38" fmla="*/ 0 w 148"/>
                    <a:gd name="T39" fmla="*/ 0 h 582"/>
                    <a:gd name="T40" fmla="*/ 0 w 148"/>
                    <a:gd name="T41" fmla="*/ 0 h 582"/>
                    <a:gd name="T42" fmla="*/ 0 w 148"/>
                    <a:gd name="T43" fmla="*/ 0 h 582"/>
                    <a:gd name="T44" fmla="*/ 0 w 148"/>
                    <a:gd name="T45" fmla="*/ 0 h 582"/>
                    <a:gd name="T46" fmla="*/ 0 w 148"/>
                    <a:gd name="T47" fmla="*/ 0 h 582"/>
                    <a:gd name="T48" fmla="*/ 0 w 148"/>
                    <a:gd name="T49" fmla="*/ 0 h 582"/>
                    <a:gd name="T50" fmla="*/ 0 w 148"/>
                    <a:gd name="T51" fmla="*/ 0 h 582"/>
                    <a:gd name="T52" fmla="*/ 0 w 148"/>
                    <a:gd name="T53" fmla="*/ 0 h 582"/>
                    <a:gd name="T54" fmla="*/ 0 w 148"/>
                    <a:gd name="T55" fmla="*/ 0 h 582"/>
                    <a:gd name="T56" fmla="*/ 0 w 148"/>
                    <a:gd name="T57" fmla="*/ 0 h 582"/>
                    <a:gd name="T58" fmla="*/ 0 w 148"/>
                    <a:gd name="T59" fmla="*/ 0 h 582"/>
                    <a:gd name="T60" fmla="*/ 0 w 148"/>
                    <a:gd name="T61" fmla="*/ 0 h 582"/>
                    <a:gd name="T62" fmla="*/ 0 w 148"/>
                    <a:gd name="T63" fmla="*/ 0 h 582"/>
                    <a:gd name="T64" fmla="*/ 0 w 148"/>
                    <a:gd name="T65" fmla="*/ 0 h 582"/>
                    <a:gd name="T66" fmla="*/ 0 w 148"/>
                    <a:gd name="T67" fmla="*/ 0 h 582"/>
                    <a:gd name="T68" fmla="*/ 0 w 148"/>
                    <a:gd name="T69" fmla="*/ 0 h 582"/>
                    <a:gd name="T70" fmla="*/ 0 w 148"/>
                    <a:gd name="T71" fmla="*/ 0 h 582"/>
                    <a:gd name="T72" fmla="*/ 0 w 148"/>
                    <a:gd name="T73" fmla="*/ 0 h 582"/>
                    <a:gd name="T74" fmla="*/ 0 w 148"/>
                    <a:gd name="T75" fmla="*/ 0 h 582"/>
                    <a:gd name="T76" fmla="*/ 0 w 148"/>
                    <a:gd name="T77" fmla="*/ 0 h 58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8"/>
                    <a:gd name="T118" fmla="*/ 0 h 582"/>
                    <a:gd name="T119" fmla="*/ 148 w 148"/>
                    <a:gd name="T120" fmla="*/ 582 h 58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8" h="582">
                      <a:moveTo>
                        <a:pt x="69" y="582"/>
                      </a:moveTo>
                      <a:lnTo>
                        <a:pt x="63" y="580"/>
                      </a:lnTo>
                      <a:lnTo>
                        <a:pt x="57" y="580"/>
                      </a:lnTo>
                      <a:lnTo>
                        <a:pt x="53" y="576"/>
                      </a:lnTo>
                      <a:lnTo>
                        <a:pt x="48" y="576"/>
                      </a:lnTo>
                      <a:lnTo>
                        <a:pt x="42" y="574"/>
                      </a:lnTo>
                      <a:lnTo>
                        <a:pt x="38" y="572"/>
                      </a:lnTo>
                      <a:lnTo>
                        <a:pt x="32" y="570"/>
                      </a:lnTo>
                      <a:lnTo>
                        <a:pt x="29" y="570"/>
                      </a:lnTo>
                      <a:lnTo>
                        <a:pt x="36" y="555"/>
                      </a:lnTo>
                      <a:lnTo>
                        <a:pt x="46" y="542"/>
                      </a:lnTo>
                      <a:lnTo>
                        <a:pt x="53" y="526"/>
                      </a:lnTo>
                      <a:lnTo>
                        <a:pt x="61" y="513"/>
                      </a:lnTo>
                      <a:lnTo>
                        <a:pt x="69" y="496"/>
                      </a:lnTo>
                      <a:lnTo>
                        <a:pt x="74" y="481"/>
                      </a:lnTo>
                      <a:lnTo>
                        <a:pt x="82" y="466"/>
                      </a:lnTo>
                      <a:lnTo>
                        <a:pt x="88" y="450"/>
                      </a:lnTo>
                      <a:lnTo>
                        <a:pt x="91" y="433"/>
                      </a:lnTo>
                      <a:lnTo>
                        <a:pt x="95" y="416"/>
                      </a:lnTo>
                      <a:lnTo>
                        <a:pt x="99" y="399"/>
                      </a:lnTo>
                      <a:lnTo>
                        <a:pt x="103" y="382"/>
                      </a:lnTo>
                      <a:lnTo>
                        <a:pt x="105" y="365"/>
                      </a:lnTo>
                      <a:lnTo>
                        <a:pt x="107" y="348"/>
                      </a:lnTo>
                      <a:lnTo>
                        <a:pt x="108" y="331"/>
                      </a:lnTo>
                      <a:lnTo>
                        <a:pt x="108" y="313"/>
                      </a:lnTo>
                      <a:lnTo>
                        <a:pt x="108" y="293"/>
                      </a:lnTo>
                      <a:lnTo>
                        <a:pt x="107" y="273"/>
                      </a:lnTo>
                      <a:lnTo>
                        <a:pt x="103" y="253"/>
                      </a:lnTo>
                      <a:lnTo>
                        <a:pt x="101" y="232"/>
                      </a:lnTo>
                      <a:lnTo>
                        <a:pt x="95" y="213"/>
                      </a:lnTo>
                      <a:lnTo>
                        <a:pt x="91" y="194"/>
                      </a:lnTo>
                      <a:lnTo>
                        <a:pt x="86" y="175"/>
                      </a:lnTo>
                      <a:lnTo>
                        <a:pt x="80" y="156"/>
                      </a:lnTo>
                      <a:lnTo>
                        <a:pt x="70" y="138"/>
                      </a:lnTo>
                      <a:lnTo>
                        <a:pt x="63" y="119"/>
                      </a:lnTo>
                      <a:lnTo>
                        <a:pt x="55" y="102"/>
                      </a:lnTo>
                      <a:lnTo>
                        <a:pt x="46" y="87"/>
                      </a:lnTo>
                      <a:lnTo>
                        <a:pt x="34" y="70"/>
                      </a:lnTo>
                      <a:lnTo>
                        <a:pt x="25" y="55"/>
                      </a:lnTo>
                      <a:lnTo>
                        <a:pt x="11" y="40"/>
                      </a:lnTo>
                      <a:lnTo>
                        <a:pt x="0" y="24"/>
                      </a:lnTo>
                      <a:lnTo>
                        <a:pt x="10" y="17"/>
                      </a:lnTo>
                      <a:lnTo>
                        <a:pt x="17" y="11"/>
                      </a:lnTo>
                      <a:lnTo>
                        <a:pt x="25" y="5"/>
                      </a:lnTo>
                      <a:lnTo>
                        <a:pt x="32" y="0"/>
                      </a:lnTo>
                      <a:lnTo>
                        <a:pt x="46" y="15"/>
                      </a:lnTo>
                      <a:lnTo>
                        <a:pt x="57" y="32"/>
                      </a:lnTo>
                      <a:lnTo>
                        <a:pt x="69" y="49"/>
                      </a:lnTo>
                      <a:lnTo>
                        <a:pt x="82" y="66"/>
                      </a:lnTo>
                      <a:lnTo>
                        <a:pt x="91" y="85"/>
                      </a:lnTo>
                      <a:lnTo>
                        <a:pt x="101" y="104"/>
                      </a:lnTo>
                      <a:lnTo>
                        <a:pt x="108" y="121"/>
                      </a:lnTo>
                      <a:lnTo>
                        <a:pt x="118" y="142"/>
                      </a:lnTo>
                      <a:lnTo>
                        <a:pt x="124" y="163"/>
                      </a:lnTo>
                      <a:lnTo>
                        <a:pt x="129" y="182"/>
                      </a:lnTo>
                      <a:lnTo>
                        <a:pt x="135" y="203"/>
                      </a:lnTo>
                      <a:lnTo>
                        <a:pt x="141" y="224"/>
                      </a:lnTo>
                      <a:lnTo>
                        <a:pt x="143" y="247"/>
                      </a:lnTo>
                      <a:lnTo>
                        <a:pt x="146" y="268"/>
                      </a:lnTo>
                      <a:lnTo>
                        <a:pt x="148" y="291"/>
                      </a:lnTo>
                      <a:lnTo>
                        <a:pt x="148" y="313"/>
                      </a:lnTo>
                      <a:lnTo>
                        <a:pt x="148" y="331"/>
                      </a:lnTo>
                      <a:lnTo>
                        <a:pt x="146" y="350"/>
                      </a:lnTo>
                      <a:lnTo>
                        <a:pt x="145" y="367"/>
                      </a:lnTo>
                      <a:lnTo>
                        <a:pt x="143" y="386"/>
                      </a:lnTo>
                      <a:lnTo>
                        <a:pt x="139" y="403"/>
                      </a:lnTo>
                      <a:lnTo>
                        <a:pt x="135" y="422"/>
                      </a:lnTo>
                      <a:lnTo>
                        <a:pt x="131" y="439"/>
                      </a:lnTo>
                      <a:lnTo>
                        <a:pt x="127" y="456"/>
                      </a:lnTo>
                      <a:lnTo>
                        <a:pt x="122" y="471"/>
                      </a:lnTo>
                      <a:lnTo>
                        <a:pt x="116" y="488"/>
                      </a:lnTo>
                      <a:lnTo>
                        <a:pt x="108" y="504"/>
                      </a:lnTo>
                      <a:lnTo>
                        <a:pt x="101" y="521"/>
                      </a:lnTo>
                      <a:lnTo>
                        <a:pt x="93" y="536"/>
                      </a:lnTo>
                      <a:lnTo>
                        <a:pt x="86" y="551"/>
                      </a:lnTo>
                      <a:lnTo>
                        <a:pt x="76" y="566"/>
                      </a:lnTo>
                      <a:lnTo>
                        <a:pt x="69" y="5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ar-SA"/>
                </a:p>
              </p:txBody>
            </p:sp>
            <p:sp>
              <p:nvSpPr>
                <p:cNvPr id="86" name="Freeform 563">
                  <a:extLst>
                    <a:ext uri="{FF2B5EF4-FFF2-40B4-BE49-F238E27FC236}">
                      <a16:creationId xmlns:a16="http://schemas.microsoft.com/office/drawing/2014/main" id="{437B5A1C-78EE-404D-9C51-B4BCDB3A67D2}"/>
                    </a:ext>
                  </a:extLst>
                </p:cNvPr>
                <p:cNvSpPr>
                  <a:spLocks/>
                </p:cNvSpPr>
                <p:nvPr/>
              </p:nvSpPr>
              <p:spPr bwMode="auto">
                <a:xfrm>
                  <a:off x="2632" y="2311"/>
                  <a:ext cx="179" cy="121"/>
                </a:xfrm>
                <a:custGeom>
                  <a:avLst/>
                  <a:gdLst>
                    <a:gd name="T0" fmla="*/ 0 w 1179"/>
                    <a:gd name="T1" fmla="*/ 0 h 862"/>
                    <a:gd name="T2" fmla="*/ 0 w 1179"/>
                    <a:gd name="T3" fmla="*/ 0 h 862"/>
                    <a:gd name="T4" fmla="*/ 0 w 1179"/>
                    <a:gd name="T5" fmla="*/ 0 h 862"/>
                    <a:gd name="T6" fmla="*/ 0 60000 65536"/>
                    <a:gd name="T7" fmla="*/ 0 60000 65536"/>
                    <a:gd name="T8" fmla="*/ 0 60000 65536"/>
                    <a:gd name="T9" fmla="*/ 0 w 1179"/>
                    <a:gd name="T10" fmla="*/ 0 h 862"/>
                    <a:gd name="T11" fmla="*/ 1179 w 1179"/>
                    <a:gd name="T12" fmla="*/ 862 h 862"/>
                  </a:gdLst>
                  <a:ahLst/>
                  <a:cxnLst>
                    <a:cxn ang="T6">
                      <a:pos x="T0" y="T1"/>
                    </a:cxn>
                    <a:cxn ang="T7">
                      <a:pos x="T2" y="T3"/>
                    </a:cxn>
                    <a:cxn ang="T8">
                      <a:pos x="T4" y="T5"/>
                    </a:cxn>
                  </a:cxnLst>
                  <a:rect l="T9" t="T10" r="T11" b="T12"/>
                  <a:pathLst>
                    <a:path w="1179" h="862">
                      <a:moveTo>
                        <a:pt x="0" y="0"/>
                      </a:moveTo>
                      <a:lnTo>
                        <a:pt x="0" y="862"/>
                      </a:lnTo>
                      <a:lnTo>
                        <a:pt x="1179" y="86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ar-SA"/>
                </a:p>
              </p:txBody>
            </p:sp>
            <p:sp>
              <p:nvSpPr>
                <p:cNvPr id="87" name="Line 564">
                  <a:extLst>
                    <a:ext uri="{FF2B5EF4-FFF2-40B4-BE49-F238E27FC236}">
                      <a16:creationId xmlns:a16="http://schemas.microsoft.com/office/drawing/2014/main" id="{6EBACBDE-6010-4F7B-A1DD-87E7C615E539}"/>
                    </a:ext>
                  </a:extLst>
                </p:cNvPr>
                <p:cNvSpPr>
                  <a:spLocks noChangeShapeType="1"/>
                </p:cNvSpPr>
                <p:nvPr/>
              </p:nvSpPr>
              <p:spPr bwMode="auto">
                <a:xfrm flipH="1" flipV="1">
                  <a:off x="2604" y="2311"/>
                  <a:ext cx="28" cy="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ar-SA"/>
                </a:p>
              </p:txBody>
            </p:sp>
            <p:sp>
              <p:nvSpPr>
                <p:cNvPr id="88" name="Line 565">
                  <a:extLst>
                    <a:ext uri="{FF2B5EF4-FFF2-40B4-BE49-F238E27FC236}">
                      <a16:creationId xmlns:a16="http://schemas.microsoft.com/office/drawing/2014/main" id="{485C6770-E14A-4B5B-B330-F0599F02059A}"/>
                    </a:ext>
                  </a:extLst>
                </p:cNvPr>
                <p:cNvSpPr>
                  <a:spLocks noChangeShapeType="1"/>
                </p:cNvSpPr>
                <p:nvPr/>
              </p:nvSpPr>
              <p:spPr bwMode="auto">
                <a:xfrm flipV="1">
                  <a:off x="2632" y="2311"/>
                  <a:ext cx="27" cy="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ar-SA"/>
                </a:p>
              </p:txBody>
            </p:sp>
            <p:sp>
              <p:nvSpPr>
                <p:cNvPr id="89" name="Oval 566">
                  <a:extLst>
                    <a:ext uri="{FF2B5EF4-FFF2-40B4-BE49-F238E27FC236}">
                      <a16:creationId xmlns:a16="http://schemas.microsoft.com/office/drawing/2014/main" id="{CEFC733A-0A78-4D5C-9134-10C0F62AB362}"/>
                    </a:ext>
                  </a:extLst>
                </p:cNvPr>
                <p:cNvSpPr>
                  <a:spLocks noChangeArrowheads="1"/>
                </p:cNvSpPr>
                <p:nvPr/>
              </p:nvSpPr>
              <p:spPr bwMode="auto">
                <a:xfrm>
                  <a:off x="2619" y="2291"/>
                  <a:ext cx="28" cy="28"/>
                </a:xfrm>
                <a:prstGeom prst="ellipse">
                  <a:avLst/>
                </a:prstGeom>
                <a:solidFill>
                  <a:schemeClr val="tx1"/>
                </a:solidFill>
                <a:ln w="9525">
                  <a:solidFill>
                    <a:schemeClr val="tx1"/>
                  </a:solidFill>
                  <a:round/>
                  <a:headEnd/>
                  <a:tailEnd/>
                </a:ln>
              </p:spPr>
              <p:txBody>
                <a:bodyPr wrap="none" anchor="ctr"/>
                <a:lstStyle>
                  <a:lvl1pPr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endParaRPr lang="en-US" altLang="ar-SA">
                    <a:latin typeface="Arial" panose="020B0604020202020204" pitchFamily="34" charset="0"/>
                  </a:endParaRPr>
                </a:p>
              </p:txBody>
            </p:sp>
          </p:grpSp>
          <p:sp>
            <p:nvSpPr>
              <p:cNvPr id="55" name="AutoShape 582">
                <a:extLst>
                  <a:ext uri="{FF2B5EF4-FFF2-40B4-BE49-F238E27FC236}">
                    <a16:creationId xmlns:a16="http://schemas.microsoft.com/office/drawing/2014/main" id="{5C5604AF-7C74-4E9B-818A-342984A847B2}"/>
                  </a:ext>
                </a:extLst>
              </p:cNvPr>
              <p:cNvSpPr>
                <a:spLocks noChangeArrowheads="1"/>
              </p:cNvSpPr>
              <p:nvPr/>
            </p:nvSpPr>
            <p:spPr bwMode="auto">
              <a:xfrm>
                <a:off x="2290" y="2192"/>
                <a:ext cx="261" cy="145"/>
              </a:xfrm>
              <a:prstGeom prst="roundRect">
                <a:avLst>
                  <a:gd name="adj" fmla="val 10417"/>
                </a:avLst>
              </a:prstGeom>
              <a:solidFill>
                <a:srgbClr val="D7E5D7"/>
              </a:solidFill>
              <a:ln w="12700">
                <a:solidFill>
                  <a:schemeClr val="tx1"/>
                </a:solidFill>
                <a:round/>
                <a:headEnd/>
                <a:tailEnd/>
              </a:ln>
            </p:spPr>
            <p:txBody>
              <a:bodyPr wrap="none" anchor="ctr"/>
              <a:lstStyle>
                <a:lvl1pPr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endParaRPr lang="en-US" altLang="ar-SA">
                  <a:latin typeface="Arial" panose="020B0604020202020204" pitchFamily="34" charset="0"/>
                </a:endParaRPr>
              </a:p>
            </p:txBody>
          </p:sp>
          <p:sp>
            <p:nvSpPr>
              <p:cNvPr id="56" name="AutoShape 583">
                <a:extLst>
                  <a:ext uri="{FF2B5EF4-FFF2-40B4-BE49-F238E27FC236}">
                    <a16:creationId xmlns:a16="http://schemas.microsoft.com/office/drawing/2014/main" id="{E951974F-1D8A-4B92-97FF-034434EE6356}"/>
                  </a:ext>
                </a:extLst>
              </p:cNvPr>
              <p:cNvSpPr>
                <a:spLocks noChangeArrowheads="1"/>
              </p:cNvSpPr>
              <p:nvPr/>
            </p:nvSpPr>
            <p:spPr bwMode="auto">
              <a:xfrm>
                <a:off x="2320" y="2224"/>
                <a:ext cx="46" cy="78"/>
              </a:xfrm>
              <a:prstGeom prst="roundRect">
                <a:avLst>
                  <a:gd name="adj" fmla="val 34546"/>
                </a:avLst>
              </a:prstGeom>
              <a:solidFill>
                <a:schemeClr val="bg2"/>
              </a:solidFill>
              <a:ln w="9525">
                <a:round/>
                <a:headEnd/>
                <a:tailEnd/>
              </a:ln>
              <a:scene3d>
                <a:camera prst="legacyObliqueTop">
                  <a:rot lat="20099985" lon="1500000" rev="0"/>
                </a:camera>
                <a:lightRig rig="legacyHarsh3" dir="r"/>
              </a:scene3d>
              <a:sp3d extrusionH="23800" prstMaterial="legacyMetal">
                <a:bevelT w="13500" h="13500" prst="angle"/>
                <a:bevelB w="13500" h="13500" prst="angle"/>
                <a:extrusionClr>
                  <a:srgbClr val="EAEAEA"/>
                </a:extrusionClr>
                <a:contourClr>
                  <a:schemeClr val="bg2"/>
                </a:contourClr>
              </a:sp3d>
            </p:spPr>
            <p:txBody>
              <a:bodyPr wrap="none" anchor="ctr">
                <a:flatTx/>
              </a:bodyPr>
              <a:lstStyle>
                <a:lvl1pPr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endParaRPr lang="en-US" altLang="ar-SA">
                  <a:latin typeface="Arial" panose="020B0604020202020204" pitchFamily="34" charset="0"/>
                </a:endParaRPr>
              </a:p>
            </p:txBody>
          </p:sp>
          <p:sp>
            <p:nvSpPr>
              <p:cNvPr id="57" name="Rectangle 584">
                <a:extLst>
                  <a:ext uri="{FF2B5EF4-FFF2-40B4-BE49-F238E27FC236}">
                    <a16:creationId xmlns:a16="http://schemas.microsoft.com/office/drawing/2014/main" id="{D977F025-D70C-4BF8-9B29-310C89A5DBC7}"/>
                  </a:ext>
                </a:extLst>
              </p:cNvPr>
              <p:cNvSpPr>
                <a:spLocks noChangeArrowheads="1"/>
              </p:cNvSpPr>
              <p:nvPr/>
            </p:nvSpPr>
            <p:spPr bwMode="auto">
              <a:xfrm flipH="1">
                <a:off x="2424" y="2222"/>
                <a:ext cx="97" cy="91"/>
              </a:xfrm>
              <a:prstGeom prst="rect">
                <a:avLst/>
              </a:prstGeom>
              <a:solidFill>
                <a:schemeClr val="bg2"/>
              </a:solidFill>
              <a:ln w="9525">
                <a:miter lim="800000"/>
                <a:headEnd/>
                <a:tailEnd/>
              </a:ln>
              <a:scene3d>
                <a:camera prst="legacyObliqueTopRight"/>
                <a:lightRig rig="legacyHarsh3" dir="r"/>
              </a:scene3d>
              <a:sp3d prstMaterial="legacyMetal">
                <a:bevelT w="13500" h="13500" prst="angle"/>
                <a:bevelB w="13500" h="13500" prst="angle"/>
                <a:extrusionClr>
                  <a:srgbClr val="EAEAEA"/>
                </a:extrusionClr>
                <a:contourClr>
                  <a:schemeClr val="bg2"/>
                </a:contourClr>
              </a:sp3d>
            </p:spPr>
            <p:txBody>
              <a:bodyPr wrap="none" anchor="ctr">
                <a:flatTx/>
              </a:bodyPr>
              <a:lstStyle>
                <a:lvl1pPr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endParaRPr lang="en-US" altLang="ar-SA">
                  <a:latin typeface="Arial" panose="020B0604020202020204" pitchFamily="34" charset="0"/>
                </a:endParaRPr>
              </a:p>
            </p:txBody>
          </p:sp>
          <p:sp>
            <p:nvSpPr>
              <p:cNvPr id="58" name="Freeform 585">
                <a:extLst>
                  <a:ext uri="{FF2B5EF4-FFF2-40B4-BE49-F238E27FC236}">
                    <a16:creationId xmlns:a16="http://schemas.microsoft.com/office/drawing/2014/main" id="{3416A91B-F7E0-4D09-8E3C-790D89D410EC}"/>
                  </a:ext>
                </a:extLst>
              </p:cNvPr>
              <p:cNvSpPr>
                <a:spLocks/>
              </p:cNvSpPr>
              <p:nvPr/>
            </p:nvSpPr>
            <p:spPr bwMode="auto">
              <a:xfrm>
                <a:off x="2516" y="2246"/>
                <a:ext cx="20" cy="8"/>
              </a:xfrm>
              <a:custGeom>
                <a:avLst/>
                <a:gdLst>
                  <a:gd name="T0" fmla="*/ 0 w 33"/>
                  <a:gd name="T1" fmla="*/ 0 h 14"/>
                  <a:gd name="T2" fmla="*/ 1 w 33"/>
                  <a:gd name="T3" fmla="*/ 0 h 14"/>
                  <a:gd name="T4" fmla="*/ 1 w 33"/>
                  <a:gd name="T5" fmla="*/ 1 h 14"/>
                  <a:gd name="T6" fmla="*/ 1 w 33"/>
                  <a:gd name="T7" fmla="*/ 1 h 14"/>
                  <a:gd name="T8" fmla="*/ 0 60000 65536"/>
                  <a:gd name="T9" fmla="*/ 0 60000 65536"/>
                  <a:gd name="T10" fmla="*/ 0 60000 65536"/>
                  <a:gd name="T11" fmla="*/ 0 60000 65536"/>
                  <a:gd name="T12" fmla="*/ 0 w 33"/>
                  <a:gd name="T13" fmla="*/ 0 h 14"/>
                  <a:gd name="T14" fmla="*/ 33 w 33"/>
                  <a:gd name="T15" fmla="*/ 14 h 14"/>
                </a:gdLst>
                <a:ahLst/>
                <a:cxnLst>
                  <a:cxn ang="T8">
                    <a:pos x="T0" y="T1"/>
                  </a:cxn>
                  <a:cxn ang="T9">
                    <a:pos x="T2" y="T3"/>
                  </a:cxn>
                  <a:cxn ang="T10">
                    <a:pos x="T4" y="T5"/>
                  </a:cxn>
                  <a:cxn ang="T11">
                    <a:pos x="T6" y="T7"/>
                  </a:cxn>
                </a:cxnLst>
                <a:rect l="T12" t="T13" r="T14" b="T15"/>
                <a:pathLst>
                  <a:path w="33" h="14">
                    <a:moveTo>
                      <a:pt x="0" y="0"/>
                    </a:moveTo>
                    <a:lnTo>
                      <a:pt x="17" y="0"/>
                    </a:lnTo>
                    <a:lnTo>
                      <a:pt x="18" y="14"/>
                    </a:lnTo>
                    <a:lnTo>
                      <a:pt x="33" y="14"/>
                    </a:lnTo>
                  </a:path>
                </a:pathLst>
              </a:custGeom>
              <a:noFill/>
              <a:ln w="9525">
                <a:solidFill>
                  <a:srgbClr val="EAEAEA"/>
                </a:solidFill>
                <a:round/>
                <a:headEnd/>
                <a:tailEnd/>
              </a:ln>
              <a:extLst>
                <a:ext uri="{909E8E84-426E-40DD-AFC4-6F175D3DCCD1}">
                  <a14:hiddenFill xmlns:a14="http://schemas.microsoft.com/office/drawing/2010/main">
                    <a:solidFill>
                      <a:srgbClr val="FFFFFF"/>
                    </a:solidFill>
                  </a14:hiddenFill>
                </a:ext>
              </a:extLst>
            </p:spPr>
            <p:txBody>
              <a:bodyPr/>
              <a:lstStyle/>
              <a:p>
                <a:endParaRPr lang="ar-SA"/>
              </a:p>
            </p:txBody>
          </p:sp>
          <p:sp>
            <p:nvSpPr>
              <p:cNvPr id="59" name="Freeform 586">
                <a:extLst>
                  <a:ext uri="{FF2B5EF4-FFF2-40B4-BE49-F238E27FC236}">
                    <a16:creationId xmlns:a16="http://schemas.microsoft.com/office/drawing/2014/main" id="{A943E057-DB97-4D78-B61D-783BBFD21F15}"/>
                  </a:ext>
                </a:extLst>
              </p:cNvPr>
              <p:cNvSpPr>
                <a:spLocks/>
              </p:cNvSpPr>
              <p:nvPr/>
            </p:nvSpPr>
            <p:spPr bwMode="auto">
              <a:xfrm>
                <a:off x="2516" y="2262"/>
                <a:ext cx="20" cy="8"/>
              </a:xfrm>
              <a:custGeom>
                <a:avLst/>
                <a:gdLst>
                  <a:gd name="T0" fmla="*/ 0 w 33"/>
                  <a:gd name="T1" fmla="*/ 0 h 14"/>
                  <a:gd name="T2" fmla="*/ 1 w 33"/>
                  <a:gd name="T3" fmla="*/ 0 h 14"/>
                  <a:gd name="T4" fmla="*/ 1 w 33"/>
                  <a:gd name="T5" fmla="*/ 1 h 14"/>
                  <a:gd name="T6" fmla="*/ 1 w 33"/>
                  <a:gd name="T7" fmla="*/ 1 h 14"/>
                  <a:gd name="T8" fmla="*/ 0 60000 65536"/>
                  <a:gd name="T9" fmla="*/ 0 60000 65536"/>
                  <a:gd name="T10" fmla="*/ 0 60000 65536"/>
                  <a:gd name="T11" fmla="*/ 0 60000 65536"/>
                  <a:gd name="T12" fmla="*/ 0 w 33"/>
                  <a:gd name="T13" fmla="*/ 0 h 14"/>
                  <a:gd name="T14" fmla="*/ 33 w 33"/>
                  <a:gd name="T15" fmla="*/ 14 h 14"/>
                </a:gdLst>
                <a:ahLst/>
                <a:cxnLst>
                  <a:cxn ang="T8">
                    <a:pos x="T0" y="T1"/>
                  </a:cxn>
                  <a:cxn ang="T9">
                    <a:pos x="T2" y="T3"/>
                  </a:cxn>
                  <a:cxn ang="T10">
                    <a:pos x="T4" y="T5"/>
                  </a:cxn>
                  <a:cxn ang="T11">
                    <a:pos x="T6" y="T7"/>
                  </a:cxn>
                </a:cxnLst>
                <a:rect l="T12" t="T13" r="T14" b="T15"/>
                <a:pathLst>
                  <a:path w="33" h="14">
                    <a:moveTo>
                      <a:pt x="0" y="0"/>
                    </a:moveTo>
                    <a:lnTo>
                      <a:pt x="17" y="0"/>
                    </a:lnTo>
                    <a:lnTo>
                      <a:pt x="18" y="14"/>
                    </a:lnTo>
                    <a:lnTo>
                      <a:pt x="33" y="14"/>
                    </a:lnTo>
                  </a:path>
                </a:pathLst>
              </a:custGeom>
              <a:noFill/>
              <a:ln w="9525">
                <a:solidFill>
                  <a:srgbClr val="EAEAEA"/>
                </a:solidFill>
                <a:round/>
                <a:headEnd/>
                <a:tailEnd/>
              </a:ln>
              <a:extLst>
                <a:ext uri="{909E8E84-426E-40DD-AFC4-6F175D3DCCD1}">
                  <a14:hiddenFill xmlns:a14="http://schemas.microsoft.com/office/drawing/2010/main">
                    <a:solidFill>
                      <a:srgbClr val="FFFFFF"/>
                    </a:solidFill>
                  </a14:hiddenFill>
                </a:ext>
              </a:extLst>
            </p:spPr>
            <p:txBody>
              <a:bodyPr/>
              <a:lstStyle/>
              <a:p>
                <a:endParaRPr lang="ar-SA"/>
              </a:p>
            </p:txBody>
          </p:sp>
          <p:sp>
            <p:nvSpPr>
              <p:cNvPr id="60" name="Freeform 587">
                <a:extLst>
                  <a:ext uri="{FF2B5EF4-FFF2-40B4-BE49-F238E27FC236}">
                    <a16:creationId xmlns:a16="http://schemas.microsoft.com/office/drawing/2014/main" id="{DDFA89F2-911E-47D1-A2FB-E2E58E9E1896}"/>
                  </a:ext>
                </a:extLst>
              </p:cNvPr>
              <p:cNvSpPr>
                <a:spLocks/>
              </p:cNvSpPr>
              <p:nvPr/>
            </p:nvSpPr>
            <p:spPr bwMode="auto">
              <a:xfrm>
                <a:off x="2358" y="2237"/>
                <a:ext cx="20" cy="8"/>
              </a:xfrm>
              <a:custGeom>
                <a:avLst/>
                <a:gdLst>
                  <a:gd name="T0" fmla="*/ 0 w 33"/>
                  <a:gd name="T1" fmla="*/ 0 h 14"/>
                  <a:gd name="T2" fmla="*/ 1 w 33"/>
                  <a:gd name="T3" fmla="*/ 0 h 14"/>
                  <a:gd name="T4" fmla="*/ 1 w 33"/>
                  <a:gd name="T5" fmla="*/ 1 h 14"/>
                  <a:gd name="T6" fmla="*/ 1 w 33"/>
                  <a:gd name="T7" fmla="*/ 1 h 14"/>
                  <a:gd name="T8" fmla="*/ 0 60000 65536"/>
                  <a:gd name="T9" fmla="*/ 0 60000 65536"/>
                  <a:gd name="T10" fmla="*/ 0 60000 65536"/>
                  <a:gd name="T11" fmla="*/ 0 60000 65536"/>
                  <a:gd name="T12" fmla="*/ 0 w 33"/>
                  <a:gd name="T13" fmla="*/ 0 h 14"/>
                  <a:gd name="T14" fmla="*/ 33 w 33"/>
                  <a:gd name="T15" fmla="*/ 14 h 14"/>
                </a:gdLst>
                <a:ahLst/>
                <a:cxnLst>
                  <a:cxn ang="T8">
                    <a:pos x="T0" y="T1"/>
                  </a:cxn>
                  <a:cxn ang="T9">
                    <a:pos x="T2" y="T3"/>
                  </a:cxn>
                  <a:cxn ang="T10">
                    <a:pos x="T4" y="T5"/>
                  </a:cxn>
                  <a:cxn ang="T11">
                    <a:pos x="T6" y="T7"/>
                  </a:cxn>
                </a:cxnLst>
                <a:rect l="T12" t="T13" r="T14" b="T15"/>
                <a:pathLst>
                  <a:path w="33" h="14">
                    <a:moveTo>
                      <a:pt x="0" y="0"/>
                    </a:moveTo>
                    <a:lnTo>
                      <a:pt x="17" y="0"/>
                    </a:lnTo>
                    <a:lnTo>
                      <a:pt x="18" y="14"/>
                    </a:lnTo>
                    <a:lnTo>
                      <a:pt x="33" y="14"/>
                    </a:lnTo>
                  </a:path>
                </a:pathLst>
              </a:custGeom>
              <a:noFill/>
              <a:ln w="9525">
                <a:solidFill>
                  <a:srgbClr val="EAEAEA"/>
                </a:solidFill>
                <a:round/>
                <a:headEnd/>
                <a:tailEnd/>
              </a:ln>
              <a:extLst>
                <a:ext uri="{909E8E84-426E-40DD-AFC4-6F175D3DCCD1}">
                  <a14:hiddenFill xmlns:a14="http://schemas.microsoft.com/office/drawing/2010/main">
                    <a:solidFill>
                      <a:srgbClr val="FFFFFF"/>
                    </a:solidFill>
                  </a14:hiddenFill>
                </a:ext>
              </a:extLst>
            </p:spPr>
            <p:txBody>
              <a:bodyPr/>
              <a:lstStyle/>
              <a:p>
                <a:endParaRPr lang="ar-SA"/>
              </a:p>
            </p:txBody>
          </p:sp>
          <p:sp>
            <p:nvSpPr>
              <p:cNvPr id="61" name="Freeform 588">
                <a:extLst>
                  <a:ext uri="{FF2B5EF4-FFF2-40B4-BE49-F238E27FC236}">
                    <a16:creationId xmlns:a16="http://schemas.microsoft.com/office/drawing/2014/main" id="{27DC9AF5-78C5-4421-A9C4-F499AF31E159}"/>
                  </a:ext>
                </a:extLst>
              </p:cNvPr>
              <p:cNvSpPr>
                <a:spLocks/>
              </p:cNvSpPr>
              <p:nvPr/>
            </p:nvSpPr>
            <p:spPr bwMode="auto">
              <a:xfrm>
                <a:off x="2358" y="2253"/>
                <a:ext cx="20" cy="8"/>
              </a:xfrm>
              <a:custGeom>
                <a:avLst/>
                <a:gdLst>
                  <a:gd name="T0" fmla="*/ 0 w 33"/>
                  <a:gd name="T1" fmla="*/ 0 h 14"/>
                  <a:gd name="T2" fmla="*/ 1 w 33"/>
                  <a:gd name="T3" fmla="*/ 0 h 14"/>
                  <a:gd name="T4" fmla="*/ 1 w 33"/>
                  <a:gd name="T5" fmla="*/ 1 h 14"/>
                  <a:gd name="T6" fmla="*/ 1 w 33"/>
                  <a:gd name="T7" fmla="*/ 1 h 14"/>
                  <a:gd name="T8" fmla="*/ 0 60000 65536"/>
                  <a:gd name="T9" fmla="*/ 0 60000 65536"/>
                  <a:gd name="T10" fmla="*/ 0 60000 65536"/>
                  <a:gd name="T11" fmla="*/ 0 60000 65536"/>
                  <a:gd name="T12" fmla="*/ 0 w 33"/>
                  <a:gd name="T13" fmla="*/ 0 h 14"/>
                  <a:gd name="T14" fmla="*/ 33 w 33"/>
                  <a:gd name="T15" fmla="*/ 14 h 14"/>
                </a:gdLst>
                <a:ahLst/>
                <a:cxnLst>
                  <a:cxn ang="T8">
                    <a:pos x="T0" y="T1"/>
                  </a:cxn>
                  <a:cxn ang="T9">
                    <a:pos x="T2" y="T3"/>
                  </a:cxn>
                  <a:cxn ang="T10">
                    <a:pos x="T4" y="T5"/>
                  </a:cxn>
                  <a:cxn ang="T11">
                    <a:pos x="T6" y="T7"/>
                  </a:cxn>
                </a:cxnLst>
                <a:rect l="T12" t="T13" r="T14" b="T15"/>
                <a:pathLst>
                  <a:path w="33" h="14">
                    <a:moveTo>
                      <a:pt x="0" y="0"/>
                    </a:moveTo>
                    <a:lnTo>
                      <a:pt x="17" y="0"/>
                    </a:lnTo>
                    <a:lnTo>
                      <a:pt x="18" y="14"/>
                    </a:lnTo>
                    <a:lnTo>
                      <a:pt x="33" y="14"/>
                    </a:lnTo>
                  </a:path>
                </a:pathLst>
              </a:custGeom>
              <a:noFill/>
              <a:ln w="9525">
                <a:solidFill>
                  <a:srgbClr val="EAEAEA"/>
                </a:solidFill>
                <a:round/>
                <a:headEnd/>
                <a:tailEnd/>
              </a:ln>
              <a:extLst>
                <a:ext uri="{909E8E84-426E-40DD-AFC4-6F175D3DCCD1}">
                  <a14:hiddenFill xmlns:a14="http://schemas.microsoft.com/office/drawing/2010/main">
                    <a:solidFill>
                      <a:srgbClr val="FFFFFF"/>
                    </a:solidFill>
                  </a14:hiddenFill>
                </a:ext>
              </a:extLst>
            </p:spPr>
            <p:txBody>
              <a:bodyPr/>
              <a:lstStyle/>
              <a:p>
                <a:endParaRPr lang="ar-SA"/>
              </a:p>
            </p:txBody>
          </p:sp>
          <p:sp>
            <p:nvSpPr>
              <p:cNvPr id="62" name="Freeform 589">
                <a:extLst>
                  <a:ext uri="{FF2B5EF4-FFF2-40B4-BE49-F238E27FC236}">
                    <a16:creationId xmlns:a16="http://schemas.microsoft.com/office/drawing/2014/main" id="{BFEBE208-F473-4F91-8F75-E3BBAF2E6B5B}"/>
                  </a:ext>
                </a:extLst>
              </p:cNvPr>
              <p:cNvSpPr>
                <a:spLocks/>
              </p:cNvSpPr>
              <p:nvPr/>
            </p:nvSpPr>
            <p:spPr bwMode="auto">
              <a:xfrm>
                <a:off x="2358" y="2269"/>
                <a:ext cx="20" cy="9"/>
              </a:xfrm>
              <a:custGeom>
                <a:avLst/>
                <a:gdLst>
                  <a:gd name="T0" fmla="*/ 0 w 33"/>
                  <a:gd name="T1" fmla="*/ 0 h 14"/>
                  <a:gd name="T2" fmla="*/ 1 w 33"/>
                  <a:gd name="T3" fmla="*/ 0 h 14"/>
                  <a:gd name="T4" fmla="*/ 1 w 33"/>
                  <a:gd name="T5" fmla="*/ 1 h 14"/>
                  <a:gd name="T6" fmla="*/ 1 w 33"/>
                  <a:gd name="T7" fmla="*/ 1 h 14"/>
                  <a:gd name="T8" fmla="*/ 0 60000 65536"/>
                  <a:gd name="T9" fmla="*/ 0 60000 65536"/>
                  <a:gd name="T10" fmla="*/ 0 60000 65536"/>
                  <a:gd name="T11" fmla="*/ 0 60000 65536"/>
                  <a:gd name="T12" fmla="*/ 0 w 33"/>
                  <a:gd name="T13" fmla="*/ 0 h 14"/>
                  <a:gd name="T14" fmla="*/ 33 w 33"/>
                  <a:gd name="T15" fmla="*/ 14 h 14"/>
                </a:gdLst>
                <a:ahLst/>
                <a:cxnLst>
                  <a:cxn ang="T8">
                    <a:pos x="T0" y="T1"/>
                  </a:cxn>
                  <a:cxn ang="T9">
                    <a:pos x="T2" y="T3"/>
                  </a:cxn>
                  <a:cxn ang="T10">
                    <a:pos x="T4" y="T5"/>
                  </a:cxn>
                  <a:cxn ang="T11">
                    <a:pos x="T6" y="T7"/>
                  </a:cxn>
                </a:cxnLst>
                <a:rect l="T12" t="T13" r="T14" b="T15"/>
                <a:pathLst>
                  <a:path w="33" h="14">
                    <a:moveTo>
                      <a:pt x="0" y="0"/>
                    </a:moveTo>
                    <a:lnTo>
                      <a:pt x="17" y="0"/>
                    </a:lnTo>
                    <a:lnTo>
                      <a:pt x="18" y="14"/>
                    </a:lnTo>
                    <a:lnTo>
                      <a:pt x="33" y="14"/>
                    </a:lnTo>
                  </a:path>
                </a:pathLst>
              </a:custGeom>
              <a:noFill/>
              <a:ln w="9525">
                <a:solidFill>
                  <a:srgbClr val="EAEAEA"/>
                </a:solidFill>
                <a:round/>
                <a:headEnd/>
                <a:tailEnd/>
              </a:ln>
              <a:extLst>
                <a:ext uri="{909E8E84-426E-40DD-AFC4-6F175D3DCCD1}">
                  <a14:hiddenFill xmlns:a14="http://schemas.microsoft.com/office/drawing/2010/main">
                    <a:solidFill>
                      <a:srgbClr val="FFFFFF"/>
                    </a:solidFill>
                  </a14:hiddenFill>
                </a:ext>
              </a:extLst>
            </p:spPr>
            <p:txBody>
              <a:bodyPr/>
              <a:lstStyle/>
              <a:p>
                <a:endParaRPr lang="ar-SA"/>
              </a:p>
            </p:txBody>
          </p:sp>
          <p:sp>
            <p:nvSpPr>
              <p:cNvPr id="63" name="Freeform 590">
                <a:extLst>
                  <a:ext uri="{FF2B5EF4-FFF2-40B4-BE49-F238E27FC236}">
                    <a16:creationId xmlns:a16="http://schemas.microsoft.com/office/drawing/2014/main" id="{1D276E50-8700-46EC-9AFF-0269EE6B6429}"/>
                  </a:ext>
                </a:extLst>
              </p:cNvPr>
              <p:cNvSpPr>
                <a:spLocks/>
              </p:cNvSpPr>
              <p:nvPr/>
            </p:nvSpPr>
            <p:spPr bwMode="auto">
              <a:xfrm>
                <a:off x="2358" y="2286"/>
                <a:ext cx="20" cy="9"/>
              </a:xfrm>
              <a:custGeom>
                <a:avLst/>
                <a:gdLst>
                  <a:gd name="T0" fmla="*/ 0 w 33"/>
                  <a:gd name="T1" fmla="*/ 0 h 14"/>
                  <a:gd name="T2" fmla="*/ 1 w 33"/>
                  <a:gd name="T3" fmla="*/ 0 h 14"/>
                  <a:gd name="T4" fmla="*/ 1 w 33"/>
                  <a:gd name="T5" fmla="*/ 1 h 14"/>
                  <a:gd name="T6" fmla="*/ 1 w 33"/>
                  <a:gd name="T7" fmla="*/ 1 h 14"/>
                  <a:gd name="T8" fmla="*/ 0 60000 65536"/>
                  <a:gd name="T9" fmla="*/ 0 60000 65536"/>
                  <a:gd name="T10" fmla="*/ 0 60000 65536"/>
                  <a:gd name="T11" fmla="*/ 0 60000 65536"/>
                  <a:gd name="T12" fmla="*/ 0 w 33"/>
                  <a:gd name="T13" fmla="*/ 0 h 14"/>
                  <a:gd name="T14" fmla="*/ 33 w 33"/>
                  <a:gd name="T15" fmla="*/ 14 h 14"/>
                </a:gdLst>
                <a:ahLst/>
                <a:cxnLst>
                  <a:cxn ang="T8">
                    <a:pos x="T0" y="T1"/>
                  </a:cxn>
                  <a:cxn ang="T9">
                    <a:pos x="T2" y="T3"/>
                  </a:cxn>
                  <a:cxn ang="T10">
                    <a:pos x="T4" y="T5"/>
                  </a:cxn>
                  <a:cxn ang="T11">
                    <a:pos x="T6" y="T7"/>
                  </a:cxn>
                </a:cxnLst>
                <a:rect l="T12" t="T13" r="T14" b="T15"/>
                <a:pathLst>
                  <a:path w="33" h="14">
                    <a:moveTo>
                      <a:pt x="0" y="0"/>
                    </a:moveTo>
                    <a:lnTo>
                      <a:pt x="17" y="0"/>
                    </a:lnTo>
                    <a:lnTo>
                      <a:pt x="18" y="14"/>
                    </a:lnTo>
                    <a:lnTo>
                      <a:pt x="33" y="14"/>
                    </a:lnTo>
                  </a:path>
                </a:pathLst>
              </a:custGeom>
              <a:noFill/>
              <a:ln w="9525">
                <a:solidFill>
                  <a:srgbClr val="EAEAEA"/>
                </a:solidFill>
                <a:round/>
                <a:headEnd/>
                <a:tailEnd/>
              </a:ln>
              <a:extLst>
                <a:ext uri="{909E8E84-426E-40DD-AFC4-6F175D3DCCD1}">
                  <a14:hiddenFill xmlns:a14="http://schemas.microsoft.com/office/drawing/2010/main">
                    <a:solidFill>
                      <a:srgbClr val="FFFFFF"/>
                    </a:solidFill>
                  </a14:hiddenFill>
                </a:ext>
              </a:extLst>
            </p:spPr>
            <p:txBody>
              <a:bodyPr/>
              <a:lstStyle/>
              <a:p>
                <a:endParaRPr lang="ar-SA"/>
              </a:p>
            </p:txBody>
          </p:sp>
          <p:sp>
            <p:nvSpPr>
              <p:cNvPr id="64" name="Freeform 591">
                <a:extLst>
                  <a:ext uri="{FF2B5EF4-FFF2-40B4-BE49-F238E27FC236}">
                    <a16:creationId xmlns:a16="http://schemas.microsoft.com/office/drawing/2014/main" id="{C3A991B5-8778-48A9-A61C-311CF7400E90}"/>
                  </a:ext>
                </a:extLst>
              </p:cNvPr>
              <p:cNvSpPr>
                <a:spLocks/>
              </p:cNvSpPr>
              <p:nvPr/>
            </p:nvSpPr>
            <p:spPr bwMode="auto">
              <a:xfrm flipH="1">
                <a:off x="2310" y="2238"/>
                <a:ext cx="19" cy="8"/>
              </a:xfrm>
              <a:custGeom>
                <a:avLst/>
                <a:gdLst>
                  <a:gd name="T0" fmla="*/ 0 w 33"/>
                  <a:gd name="T1" fmla="*/ 0 h 14"/>
                  <a:gd name="T2" fmla="*/ 1 w 33"/>
                  <a:gd name="T3" fmla="*/ 0 h 14"/>
                  <a:gd name="T4" fmla="*/ 1 w 33"/>
                  <a:gd name="T5" fmla="*/ 1 h 14"/>
                  <a:gd name="T6" fmla="*/ 1 w 33"/>
                  <a:gd name="T7" fmla="*/ 1 h 14"/>
                  <a:gd name="T8" fmla="*/ 0 60000 65536"/>
                  <a:gd name="T9" fmla="*/ 0 60000 65536"/>
                  <a:gd name="T10" fmla="*/ 0 60000 65536"/>
                  <a:gd name="T11" fmla="*/ 0 60000 65536"/>
                  <a:gd name="T12" fmla="*/ 0 w 33"/>
                  <a:gd name="T13" fmla="*/ 0 h 14"/>
                  <a:gd name="T14" fmla="*/ 33 w 33"/>
                  <a:gd name="T15" fmla="*/ 14 h 14"/>
                </a:gdLst>
                <a:ahLst/>
                <a:cxnLst>
                  <a:cxn ang="T8">
                    <a:pos x="T0" y="T1"/>
                  </a:cxn>
                  <a:cxn ang="T9">
                    <a:pos x="T2" y="T3"/>
                  </a:cxn>
                  <a:cxn ang="T10">
                    <a:pos x="T4" y="T5"/>
                  </a:cxn>
                  <a:cxn ang="T11">
                    <a:pos x="T6" y="T7"/>
                  </a:cxn>
                </a:cxnLst>
                <a:rect l="T12" t="T13" r="T14" b="T15"/>
                <a:pathLst>
                  <a:path w="33" h="14">
                    <a:moveTo>
                      <a:pt x="0" y="0"/>
                    </a:moveTo>
                    <a:lnTo>
                      <a:pt x="17" y="0"/>
                    </a:lnTo>
                    <a:lnTo>
                      <a:pt x="18" y="14"/>
                    </a:lnTo>
                    <a:lnTo>
                      <a:pt x="33" y="14"/>
                    </a:lnTo>
                  </a:path>
                </a:pathLst>
              </a:custGeom>
              <a:noFill/>
              <a:ln w="9525">
                <a:solidFill>
                  <a:srgbClr val="EAEAEA"/>
                </a:solidFill>
                <a:round/>
                <a:headEnd/>
                <a:tailEnd/>
              </a:ln>
              <a:extLst>
                <a:ext uri="{909E8E84-426E-40DD-AFC4-6F175D3DCCD1}">
                  <a14:hiddenFill xmlns:a14="http://schemas.microsoft.com/office/drawing/2010/main">
                    <a:solidFill>
                      <a:srgbClr val="FFFFFF"/>
                    </a:solidFill>
                  </a14:hiddenFill>
                </a:ext>
              </a:extLst>
            </p:spPr>
            <p:txBody>
              <a:bodyPr/>
              <a:lstStyle/>
              <a:p>
                <a:endParaRPr lang="ar-SA"/>
              </a:p>
            </p:txBody>
          </p:sp>
          <p:sp>
            <p:nvSpPr>
              <p:cNvPr id="65" name="Freeform 592">
                <a:extLst>
                  <a:ext uri="{FF2B5EF4-FFF2-40B4-BE49-F238E27FC236}">
                    <a16:creationId xmlns:a16="http://schemas.microsoft.com/office/drawing/2014/main" id="{5B193010-437C-4E88-9EA1-83A512461B80}"/>
                  </a:ext>
                </a:extLst>
              </p:cNvPr>
              <p:cNvSpPr>
                <a:spLocks/>
              </p:cNvSpPr>
              <p:nvPr/>
            </p:nvSpPr>
            <p:spPr bwMode="auto">
              <a:xfrm flipH="1">
                <a:off x="2310" y="2254"/>
                <a:ext cx="19" cy="9"/>
              </a:xfrm>
              <a:custGeom>
                <a:avLst/>
                <a:gdLst>
                  <a:gd name="T0" fmla="*/ 0 w 33"/>
                  <a:gd name="T1" fmla="*/ 0 h 14"/>
                  <a:gd name="T2" fmla="*/ 1 w 33"/>
                  <a:gd name="T3" fmla="*/ 0 h 14"/>
                  <a:gd name="T4" fmla="*/ 1 w 33"/>
                  <a:gd name="T5" fmla="*/ 1 h 14"/>
                  <a:gd name="T6" fmla="*/ 1 w 33"/>
                  <a:gd name="T7" fmla="*/ 1 h 14"/>
                  <a:gd name="T8" fmla="*/ 0 60000 65536"/>
                  <a:gd name="T9" fmla="*/ 0 60000 65536"/>
                  <a:gd name="T10" fmla="*/ 0 60000 65536"/>
                  <a:gd name="T11" fmla="*/ 0 60000 65536"/>
                  <a:gd name="T12" fmla="*/ 0 w 33"/>
                  <a:gd name="T13" fmla="*/ 0 h 14"/>
                  <a:gd name="T14" fmla="*/ 33 w 33"/>
                  <a:gd name="T15" fmla="*/ 14 h 14"/>
                </a:gdLst>
                <a:ahLst/>
                <a:cxnLst>
                  <a:cxn ang="T8">
                    <a:pos x="T0" y="T1"/>
                  </a:cxn>
                  <a:cxn ang="T9">
                    <a:pos x="T2" y="T3"/>
                  </a:cxn>
                  <a:cxn ang="T10">
                    <a:pos x="T4" y="T5"/>
                  </a:cxn>
                  <a:cxn ang="T11">
                    <a:pos x="T6" y="T7"/>
                  </a:cxn>
                </a:cxnLst>
                <a:rect l="T12" t="T13" r="T14" b="T15"/>
                <a:pathLst>
                  <a:path w="33" h="14">
                    <a:moveTo>
                      <a:pt x="0" y="0"/>
                    </a:moveTo>
                    <a:lnTo>
                      <a:pt x="17" y="0"/>
                    </a:lnTo>
                    <a:lnTo>
                      <a:pt x="18" y="14"/>
                    </a:lnTo>
                    <a:lnTo>
                      <a:pt x="33" y="14"/>
                    </a:lnTo>
                  </a:path>
                </a:pathLst>
              </a:custGeom>
              <a:noFill/>
              <a:ln w="9525">
                <a:solidFill>
                  <a:srgbClr val="EAEAEA"/>
                </a:solidFill>
                <a:round/>
                <a:headEnd/>
                <a:tailEnd/>
              </a:ln>
              <a:extLst>
                <a:ext uri="{909E8E84-426E-40DD-AFC4-6F175D3DCCD1}">
                  <a14:hiddenFill xmlns:a14="http://schemas.microsoft.com/office/drawing/2010/main">
                    <a:solidFill>
                      <a:srgbClr val="FFFFFF"/>
                    </a:solidFill>
                  </a14:hiddenFill>
                </a:ext>
              </a:extLst>
            </p:spPr>
            <p:txBody>
              <a:bodyPr/>
              <a:lstStyle/>
              <a:p>
                <a:endParaRPr lang="ar-SA"/>
              </a:p>
            </p:txBody>
          </p:sp>
          <p:sp>
            <p:nvSpPr>
              <p:cNvPr id="66" name="Freeform 593">
                <a:extLst>
                  <a:ext uri="{FF2B5EF4-FFF2-40B4-BE49-F238E27FC236}">
                    <a16:creationId xmlns:a16="http://schemas.microsoft.com/office/drawing/2014/main" id="{A675B869-A8EC-4972-AA0D-9B4BE28A8E2F}"/>
                  </a:ext>
                </a:extLst>
              </p:cNvPr>
              <p:cNvSpPr>
                <a:spLocks/>
              </p:cNvSpPr>
              <p:nvPr/>
            </p:nvSpPr>
            <p:spPr bwMode="auto">
              <a:xfrm flipH="1">
                <a:off x="2414" y="2237"/>
                <a:ext cx="20" cy="8"/>
              </a:xfrm>
              <a:custGeom>
                <a:avLst/>
                <a:gdLst>
                  <a:gd name="T0" fmla="*/ 0 w 33"/>
                  <a:gd name="T1" fmla="*/ 0 h 14"/>
                  <a:gd name="T2" fmla="*/ 1 w 33"/>
                  <a:gd name="T3" fmla="*/ 0 h 14"/>
                  <a:gd name="T4" fmla="*/ 1 w 33"/>
                  <a:gd name="T5" fmla="*/ 1 h 14"/>
                  <a:gd name="T6" fmla="*/ 1 w 33"/>
                  <a:gd name="T7" fmla="*/ 1 h 14"/>
                  <a:gd name="T8" fmla="*/ 0 60000 65536"/>
                  <a:gd name="T9" fmla="*/ 0 60000 65536"/>
                  <a:gd name="T10" fmla="*/ 0 60000 65536"/>
                  <a:gd name="T11" fmla="*/ 0 60000 65536"/>
                  <a:gd name="T12" fmla="*/ 0 w 33"/>
                  <a:gd name="T13" fmla="*/ 0 h 14"/>
                  <a:gd name="T14" fmla="*/ 33 w 33"/>
                  <a:gd name="T15" fmla="*/ 14 h 14"/>
                </a:gdLst>
                <a:ahLst/>
                <a:cxnLst>
                  <a:cxn ang="T8">
                    <a:pos x="T0" y="T1"/>
                  </a:cxn>
                  <a:cxn ang="T9">
                    <a:pos x="T2" y="T3"/>
                  </a:cxn>
                  <a:cxn ang="T10">
                    <a:pos x="T4" y="T5"/>
                  </a:cxn>
                  <a:cxn ang="T11">
                    <a:pos x="T6" y="T7"/>
                  </a:cxn>
                </a:cxnLst>
                <a:rect l="T12" t="T13" r="T14" b="T15"/>
                <a:pathLst>
                  <a:path w="33" h="14">
                    <a:moveTo>
                      <a:pt x="0" y="0"/>
                    </a:moveTo>
                    <a:lnTo>
                      <a:pt x="17" y="0"/>
                    </a:lnTo>
                    <a:lnTo>
                      <a:pt x="18" y="14"/>
                    </a:lnTo>
                    <a:lnTo>
                      <a:pt x="33" y="14"/>
                    </a:lnTo>
                  </a:path>
                </a:pathLst>
              </a:custGeom>
              <a:noFill/>
              <a:ln w="9525">
                <a:solidFill>
                  <a:srgbClr val="EAEAEA"/>
                </a:solidFill>
                <a:round/>
                <a:headEnd/>
                <a:tailEnd/>
              </a:ln>
              <a:extLst>
                <a:ext uri="{909E8E84-426E-40DD-AFC4-6F175D3DCCD1}">
                  <a14:hiddenFill xmlns:a14="http://schemas.microsoft.com/office/drawing/2010/main">
                    <a:solidFill>
                      <a:srgbClr val="FFFFFF"/>
                    </a:solidFill>
                  </a14:hiddenFill>
                </a:ext>
              </a:extLst>
            </p:spPr>
            <p:txBody>
              <a:bodyPr/>
              <a:lstStyle/>
              <a:p>
                <a:endParaRPr lang="ar-SA"/>
              </a:p>
            </p:txBody>
          </p:sp>
          <p:sp>
            <p:nvSpPr>
              <p:cNvPr id="67" name="Freeform 594">
                <a:extLst>
                  <a:ext uri="{FF2B5EF4-FFF2-40B4-BE49-F238E27FC236}">
                    <a16:creationId xmlns:a16="http://schemas.microsoft.com/office/drawing/2014/main" id="{15143BB2-82AA-4AD7-86EA-DD05D778311C}"/>
                  </a:ext>
                </a:extLst>
              </p:cNvPr>
              <p:cNvSpPr>
                <a:spLocks/>
              </p:cNvSpPr>
              <p:nvPr/>
            </p:nvSpPr>
            <p:spPr bwMode="auto">
              <a:xfrm flipH="1">
                <a:off x="2414" y="2253"/>
                <a:ext cx="20" cy="8"/>
              </a:xfrm>
              <a:custGeom>
                <a:avLst/>
                <a:gdLst>
                  <a:gd name="T0" fmla="*/ 0 w 33"/>
                  <a:gd name="T1" fmla="*/ 0 h 14"/>
                  <a:gd name="T2" fmla="*/ 1 w 33"/>
                  <a:gd name="T3" fmla="*/ 0 h 14"/>
                  <a:gd name="T4" fmla="*/ 1 w 33"/>
                  <a:gd name="T5" fmla="*/ 1 h 14"/>
                  <a:gd name="T6" fmla="*/ 1 w 33"/>
                  <a:gd name="T7" fmla="*/ 1 h 14"/>
                  <a:gd name="T8" fmla="*/ 0 60000 65536"/>
                  <a:gd name="T9" fmla="*/ 0 60000 65536"/>
                  <a:gd name="T10" fmla="*/ 0 60000 65536"/>
                  <a:gd name="T11" fmla="*/ 0 60000 65536"/>
                  <a:gd name="T12" fmla="*/ 0 w 33"/>
                  <a:gd name="T13" fmla="*/ 0 h 14"/>
                  <a:gd name="T14" fmla="*/ 33 w 33"/>
                  <a:gd name="T15" fmla="*/ 14 h 14"/>
                </a:gdLst>
                <a:ahLst/>
                <a:cxnLst>
                  <a:cxn ang="T8">
                    <a:pos x="T0" y="T1"/>
                  </a:cxn>
                  <a:cxn ang="T9">
                    <a:pos x="T2" y="T3"/>
                  </a:cxn>
                  <a:cxn ang="T10">
                    <a:pos x="T4" y="T5"/>
                  </a:cxn>
                  <a:cxn ang="T11">
                    <a:pos x="T6" y="T7"/>
                  </a:cxn>
                </a:cxnLst>
                <a:rect l="T12" t="T13" r="T14" b="T15"/>
                <a:pathLst>
                  <a:path w="33" h="14">
                    <a:moveTo>
                      <a:pt x="0" y="0"/>
                    </a:moveTo>
                    <a:lnTo>
                      <a:pt x="17" y="0"/>
                    </a:lnTo>
                    <a:lnTo>
                      <a:pt x="18" y="14"/>
                    </a:lnTo>
                    <a:lnTo>
                      <a:pt x="33" y="14"/>
                    </a:lnTo>
                  </a:path>
                </a:pathLst>
              </a:custGeom>
              <a:noFill/>
              <a:ln w="9525">
                <a:solidFill>
                  <a:srgbClr val="EAEAEA"/>
                </a:solidFill>
                <a:round/>
                <a:headEnd/>
                <a:tailEnd/>
              </a:ln>
              <a:extLst>
                <a:ext uri="{909E8E84-426E-40DD-AFC4-6F175D3DCCD1}">
                  <a14:hiddenFill xmlns:a14="http://schemas.microsoft.com/office/drawing/2010/main">
                    <a:solidFill>
                      <a:srgbClr val="FFFFFF"/>
                    </a:solidFill>
                  </a14:hiddenFill>
                </a:ext>
              </a:extLst>
            </p:spPr>
            <p:txBody>
              <a:bodyPr/>
              <a:lstStyle/>
              <a:p>
                <a:endParaRPr lang="ar-SA"/>
              </a:p>
            </p:txBody>
          </p:sp>
          <p:sp>
            <p:nvSpPr>
              <p:cNvPr id="68" name="Freeform 595">
                <a:extLst>
                  <a:ext uri="{FF2B5EF4-FFF2-40B4-BE49-F238E27FC236}">
                    <a16:creationId xmlns:a16="http://schemas.microsoft.com/office/drawing/2014/main" id="{7F44B10A-3801-4A51-AB6B-DC3B83A02DE7}"/>
                  </a:ext>
                </a:extLst>
              </p:cNvPr>
              <p:cNvSpPr>
                <a:spLocks/>
              </p:cNvSpPr>
              <p:nvPr/>
            </p:nvSpPr>
            <p:spPr bwMode="auto">
              <a:xfrm flipH="1">
                <a:off x="2414" y="2269"/>
                <a:ext cx="20" cy="9"/>
              </a:xfrm>
              <a:custGeom>
                <a:avLst/>
                <a:gdLst>
                  <a:gd name="T0" fmla="*/ 0 w 33"/>
                  <a:gd name="T1" fmla="*/ 0 h 14"/>
                  <a:gd name="T2" fmla="*/ 1 w 33"/>
                  <a:gd name="T3" fmla="*/ 0 h 14"/>
                  <a:gd name="T4" fmla="*/ 1 w 33"/>
                  <a:gd name="T5" fmla="*/ 1 h 14"/>
                  <a:gd name="T6" fmla="*/ 1 w 33"/>
                  <a:gd name="T7" fmla="*/ 1 h 14"/>
                  <a:gd name="T8" fmla="*/ 0 60000 65536"/>
                  <a:gd name="T9" fmla="*/ 0 60000 65536"/>
                  <a:gd name="T10" fmla="*/ 0 60000 65536"/>
                  <a:gd name="T11" fmla="*/ 0 60000 65536"/>
                  <a:gd name="T12" fmla="*/ 0 w 33"/>
                  <a:gd name="T13" fmla="*/ 0 h 14"/>
                  <a:gd name="T14" fmla="*/ 33 w 33"/>
                  <a:gd name="T15" fmla="*/ 14 h 14"/>
                </a:gdLst>
                <a:ahLst/>
                <a:cxnLst>
                  <a:cxn ang="T8">
                    <a:pos x="T0" y="T1"/>
                  </a:cxn>
                  <a:cxn ang="T9">
                    <a:pos x="T2" y="T3"/>
                  </a:cxn>
                  <a:cxn ang="T10">
                    <a:pos x="T4" y="T5"/>
                  </a:cxn>
                  <a:cxn ang="T11">
                    <a:pos x="T6" y="T7"/>
                  </a:cxn>
                </a:cxnLst>
                <a:rect l="T12" t="T13" r="T14" b="T15"/>
                <a:pathLst>
                  <a:path w="33" h="14">
                    <a:moveTo>
                      <a:pt x="0" y="0"/>
                    </a:moveTo>
                    <a:lnTo>
                      <a:pt x="17" y="0"/>
                    </a:lnTo>
                    <a:lnTo>
                      <a:pt x="18" y="14"/>
                    </a:lnTo>
                    <a:lnTo>
                      <a:pt x="33" y="14"/>
                    </a:lnTo>
                  </a:path>
                </a:pathLst>
              </a:custGeom>
              <a:noFill/>
              <a:ln w="9525">
                <a:solidFill>
                  <a:srgbClr val="EAEAEA"/>
                </a:solidFill>
                <a:round/>
                <a:headEnd/>
                <a:tailEnd/>
              </a:ln>
              <a:extLst>
                <a:ext uri="{909E8E84-426E-40DD-AFC4-6F175D3DCCD1}">
                  <a14:hiddenFill xmlns:a14="http://schemas.microsoft.com/office/drawing/2010/main">
                    <a:solidFill>
                      <a:srgbClr val="FFFFFF"/>
                    </a:solidFill>
                  </a14:hiddenFill>
                </a:ext>
              </a:extLst>
            </p:spPr>
            <p:txBody>
              <a:bodyPr/>
              <a:lstStyle/>
              <a:p>
                <a:endParaRPr lang="ar-SA"/>
              </a:p>
            </p:txBody>
          </p:sp>
          <p:sp>
            <p:nvSpPr>
              <p:cNvPr id="69" name="Freeform 596">
                <a:extLst>
                  <a:ext uri="{FF2B5EF4-FFF2-40B4-BE49-F238E27FC236}">
                    <a16:creationId xmlns:a16="http://schemas.microsoft.com/office/drawing/2014/main" id="{52CEB6FA-B66A-4198-8D36-5DB664F39AF7}"/>
                  </a:ext>
                </a:extLst>
              </p:cNvPr>
              <p:cNvSpPr>
                <a:spLocks/>
              </p:cNvSpPr>
              <p:nvPr/>
            </p:nvSpPr>
            <p:spPr bwMode="auto">
              <a:xfrm flipH="1">
                <a:off x="2414" y="2286"/>
                <a:ext cx="20" cy="9"/>
              </a:xfrm>
              <a:custGeom>
                <a:avLst/>
                <a:gdLst>
                  <a:gd name="T0" fmla="*/ 0 w 33"/>
                  <a:gd name="T1" fmla="*/ 0 h 14"/>
                  <a:gd name="T2" fmla="*/ 1 w 33"/>
                  <a:gd name="T3" fmla="*/ 0 h 14"/>
                  <a:gd name="T4" fmla="*/ 1 w 33"/>
                  <a:gd name="T5" fmla="*/ 1 h 14"/>
                  <a:gd name="T6" fmla="*/ 1 w 33"/>
                  <a:gd name="T7" fmla="*/ 1 h 14"/>
                  <a:gd name="T8" fmla="*/ 0 60000 65536"/>
                  <a:gd name="T9" fmla="*/ 0 60000 65536"/>
                  <a:gd name="T10" fmla="*/ 0 60000 65536"/>
                  <a:gd name="T11" fmla="*/ 0 60000 65536"/>
                  <a:gd name="T12" fmla="*/ 0 w 33"/>
                  <a:gd name="T13" fmla="*/ 0 h 14"/>
                  <a:gd name="T14" fmla="*/ 33 w 33"/>
                  <a:gd name="T15" fmla="*/ 14 h 14"/>
                </a:gdLst>
                <a:ahLst/>
                <a:cxnLst>
                  <a:cxn ang="T8">
                    <a:pos x="T0" y="T1"/>
                  </a:cxn>
                  <a:cxn ang="T9">
                    <a:pos x="T2" y="T3"/>
                  </a:cxn>
                  <a:cxn ang="T10">
                    <a:pos x="T4" y="T5"/>
                  </a:cxn>
                  <a:cxn ang="T11">
                    <a:pos x="T6" y="T7"/>
                  </a:cxn>
                </a:cxnLst>
                <a:rect l="T12" t="T13" r="T14" b="T15"/>
                <a:pathLst>
                  <a:path w="33" h="14">
                    <a:moveTo>
                      <a:pt x="0" y="0"/>
                    </a:moveTo>
                    <a:lnTo>
                      <a:pt x="17" y="0"/>
                    </a:lnTo>
                    <a:lnTo>
                      <a:pt x="18" y="14"/>
                    </a:lnTo>
                    <a:lnTo>
                      <a:pt x="33" y="14"/>
                    </a:lnTo>
                  </a:path>
                </a:pathLst>
              </a:custGeom>
              <a:noFill/>
              <a:ln w="9525">
                <a:solidFill>
                  <a:srgbClr val="EAEAEA"/>
                </a:solidFill>
                <a:round/>
                <a:headEnd/>
                <a:tailEnd/>
              </a:ln>
              <a:extLst>
                <a:ext uri="{909E8E84-426E-40DD-AFC4-6F175D3DCCD1}">
                  <a14:hiddenFill xmlns:a14="http://schemas.microsoft.com/office/drawing/2010/main">
                    <a:solidFill>
                      <a:srgbClr val="FFFFFF"/>
                    </a:solidFill>
                  </a14:hiddenFill>
                </a:ext>
              </a:extLst>
            </p:spPr>
            <p:txBody>
              <a:bodyPr/>
              <a:lstStyle/>
              <a:p>
                <a:endParaRPr lang="ar-SA"/>
              </a:p>
            </p:txBody>
          </p:sp>
          <p:cxnSp>
            <p:nvCxnSpPr>
              <p:cNvPr id="70" name="AutoShape 597">
                <a:extLst>
                  <a:ext uri="{FF2B5EF4-FFF2-40B4-BE49-F238E27FC236}">
                    <a16:creationId xmlns:a16="http://schemas.microsoft.com/office/drawing/2014/main" id="{DD475DFC-0AA5-4356-83AD-06B9916A26D8}"/>
                  </a:ext>
                </a:extLst>
              </p:cNvPr>
              <p:cNvCxnSpPr>
                <a:cxnSpLocks noChangeShapeType="1"/>
                <a:stCxn id="64" idx="3"/>
                <a:endCxn id="86" idx="2"/>
              </p:cNvCxnSpPr>
              <p:nvPr/>
            </p:nvCxnSpPr>
            <p:spPr bwMode="auto">
              <a:xfrm rot="10800000">
                <a:off x="2287" y="2231"/>
                <a:ext cx="23" cy="15"/>
              </a:xfrm>
              <a:prstGeom prst="bentConnector3">
                <a:avLst>
                  <a:gd name="adj1" fmla="val 51282"/>
                </a:avLst>
              </a:prstGeom>
              <a:noFill/>
              <a:ln w="9525">
                <a:solidFill>
                  <a:srgbClr val="EAEAEA"/>
                </a:solidFill>
                <a:miter lim="800000"/>
                <a:headEnd/>
                <a:tailEnd/>
              </a:ln>
              <a:extLst>
                <a:ext uri="{909E8E84-426E-40DD-AFC4-6F175D3DCCD1}">
                  <a14:hiddenFill xmlns:a14="http://schemas.microsoft.com/office/drawing/2010/main">
                    <a:noFill/>
                  </a14:hiddenFill>
                </a:ext>
              </a:extLst>
            </p:spPr>
          </p:cxnSp>
          <p:cxnSp>
            <p:nvCxnSpPr>
              <p:cNvPr id="71" name="AutoShape 598">
                <a:extLst>
                  <a:ext uri="{FF2B5EF4-FFF2-40B4-BE49-F238E27FC236}">
                    <a16:creationId xmlns:a16="http://schemas.microsoft.com/office/drawing/2014/main" id="{F166A75D-F9AC-49BC-8792-A9BF5E8D2F47}"/>
                  </a:ext>
                </a:extLst>
              </p:cNvPr>
              <p:cNvCxnSpPr>
                <a:cxnSpLocks noChangeShapeType="1"/>
                <a:stCxn id="65" idx="3"/>
                <a:endCxn id="86" idx="2"/>
              </p:cNvCxnSpPr>
              <p:nvPr/>
            </p:nvCxnSpPr>
            <p:spPr bwMode="auto">
              <a:xfrm rot="10800000">
                <a:off x="2287" y="2231"/>
                <a:ext cx="23" cy="32"/>
              </a:xfrm>
              <a:prstGeom prst="bentConnector3">
                <a:avLst>
                  <a:gd name="adj1" fmla="val 51282"/>
                </a:avLst>
              </a:prstGeom>
              <a:noFill/>
              <a:ln w="9525">
                <a:solidFill>
                  <a:srgbClr val="EAEAEA"/>
                </a:solidFill>
                <a:miter lim="800000"/>
                <a:headEnd/>
                <a:tailEnd/>
              </a:ln>
              <a:extLst>
                <a:ext uri="{909E8E84-426E-40DD-AFC4-6F175D3DCCD1}">
                  <a14:hiddenFill xmlns:a14="http://schemas.microsoft.com/office/drawing/2010/main">
                    <a:noFill/>
                  </a14:hiddenFill>
                </a:ext>
              </a:extLst>
            </p:spPr>
          </p:cxnSp>
          <p:cxnSp>
            <p:nvCxnSpPr>
              <p:cNvPr id="72" name="AutoShape 599">
                <a:extLst>
                  <a:ext uri="{FF2B5EF4-FFF2-40B4-BE49-F238E27FC236}">
                    <a16:creationId xmlns:a16="http://schemas.microsoft.com/office/drawing/2014/main" id="{E642F27D-4638-49F1-BC84-D58418098CE7}"/>
                  </a:ext>
                </a:extLst>
              </p:cNvPr>
              <p:cNvCxnSpPr>
                <a:cxnSpLocks noChangeShapeType="1"/>
                <a:stCxn id="60" idx="3"/>
                <a:endCxn id="66" idx="3"/>
              </p:cNvCxnSpPr>
              <p:nvPr/>
            </p:nvCxnSpPr>
            <p:spPr bwMode="auto">
              <a:xfrm>
                <a:off x="2378" y="2245"/>
                <a:ext cx="37" cy="0"/>
              </a:xfrm>
              <a:prstGeom prst="straightConnector1">
                <a:avLst/>
              </a:prstGeom>
              <a:noFill/>
              <a:ln w="9525">
                <a:solidFill>
                  <a:srgbClr val="EAEAEA"/>
                </a:solidFill>
                <a:round/>
                <a:headEnd/>
                <a:tailEnd/>
              </a:ln>
              <a:extLst>
                <a:ext uri="{909E8E84-426E-40DD-AFC4-6F175D3DCCD1}">
                  <a14:hiddenFill xmlns:a14="http://schemas.microsoft.com/office/drawing/2010/main">
                    <a:noFill/>
                  </a14:hiddenFill>
                </a:ext>
              </a:extLst>
            </p:spPr>
          </p:cxnSp>
          <p:cxnSp>
            <p:nvCxnSpPr>
              <p:cNvPr id="73" name="AutoShape 600">
                <a:extLst>
                  <a:ext uri="{FF2B5EF4-FFF2-40B4-BE49-F238E27FC236}">
                    <a16:creationId xmlns:a16="http://schemas.microsoft.com/office/drawing/2014/main" id="{CFE0D4C2-B1AC-4FE8-85F9-C11D5222EB74}"/>
                  </a:ext>
                </a:extLst>
              </p:cNvPr>
              <p:cNvCxnSpPr>
                <a:cxnSpLocks noChangeShapeType="1"/>
                <a:stCxn id="61" idx="3"/>
                <a:endCxn id="67" idx="3"/>
              </p:cNvCxnSpPr>
              <p:nvPr/>
            </p:nvCxnSpPr>
            <p:spPr bwMode="auto">
              <a:xfrm>
                <a:off x="2378" y="2261"/>
                <a:ext cx="37" cy="0"/>
              </a:xfrm>
              <a:prstGeom prst="straightConnector1">
                <a:avLst/>
              </a:prstGeom>
              <a:noFill/>
              <a:ln w="9525">
                <a:solidFill>
                  <a:srgbClr val="EAEAEA"/>
                </a:solidFill>
                <a:round/>
                <a:headEnd/>
                <a:tailEnd/>
              </a:ln>
              <a:extLst>
                <a:ext uri="{909E8E84-426E-40DD-AFC4-6F175D3DCCD1}">
                  <a14:hiddenFill xmlns:a14="http://schemas.microsoft.com/office/drawing/2010/main">
                    <a:noFill/>
                  </a14:hiddenFill>
                </a:ext>
              </a:extLst>
            </p:spPr>
          </p:cxnSp>
          <p:cxnSp>
            <p:nvCxnSpPr>
              <p:cNvPr id="74" name="AutoShape 601">
                <a:extLst>
                  <a:ext uri="{FF2B5EF4-FFF2-40B4-BE49-F238E27FC236}">
                    <a16:creationId xmlns:a16="http://schemas.microsoft.com/office/drawing/2014/main" id="{D4B63FAB-1A57-4B2D-AF0B-73E319608AEA}"/>
                  </a:ext>
                </a:extLst>
              </p:cNvPr>
              <p:cNvCxnSpPr>
                <a:cxnSpLocks noChangeShapeType="1"/>
                <a:stCxn id="62" idx="3"/>
                <a:endCxn id="68" idx="3"/>
              </p:cNvCxnSpPr>
              <p:nvPr/>
            </p:nvCxnSpPr>
            <p:spPr bwMode="auto">
              <a:xfrm>
                <a:off x="2378" y="2278"/>
                <a:ext cx="37" cy="0"/>
              </a:xfrm>
              <a:prstGeom prst="straightConnector1">
                <a:avLst/>
              </a:prstGeom>
              <a:noFill/>
              <a:ln w="9525">
                <a:solidFill>
                  <a:srgbClr val="EAEAEA"/>
                </a:solidFill>
                <a:round/>
                <a:headEnd/>
                <a:tailEnd/>
              </a:ln>
              <a:extLst>
                <a:ext uri="{909E8E84-426E-40DD-AFC4-6F175D3DCCD1}">
                  <a14:hiddenFill xmlns:a14="http://schemas.microsoft.com/office/drawing/2010/main">
                    <a:noFill/>
                  </a14:hiddenFill>
                </a:ext>
              </a:extLst>
            </p:spPr>
          </p:cxnSp>
          <p:cxnSp>
            <p:nvCxnSpPr>
              <p:cNvPr id="75" name="AutoShape 602">
                <a:extLst>
                  <a:ext uri="{FF2B5EF4-FFF2-40B4-BE49-F238E27FC236}">
                    <a16:creationId xmlns:a16="http://schemas.microsoft.com/office/drawing/2014/main" id="{6177C3BD-11BC-4620-891A-8395798D7BF7}"/>
                  </a:ext>
                </a:extLst>
              </p:cNvPr>
              <p:cNvCxnSpPr>
                <a:cxnSpLocks noChangeShapeType="1"/>
                <a:stCxn id="63" idx="3"/>
                <a:endCxn id="69" idx="3"/>
              </p:cNvCxnSpPr>
              <p:nvPr/>
            </p:nvCxnSpPr>
            <p:spPr bwMode="auto">
              <a:xfrm>
                <a:off x="2378" y="2295"/>
                <a:ext cx="37" cy="0"/>
              </a:xfrm>
              <a:prstGeom prst="straightConnector1">
                <a:avLst/>
              </a:prstGeom>
              <a:noFill/>
              <a:ln w="9525">
                <a:solidFill>
                  <a:srgbClr val="EAEAEA"/>
                </a:solidFill>
                <a:round/>
                <a:headEnd/>
                <a:tailEnd/>
              </a:ln>
              <a:extLst>
                <a:ext uri="{909E8E84-426E-40DD-AFC4-6F175D3DCCD1}">
                  <a14:hiddenFill xmlns:a14="http://schemas.microsoft.com/office/drawing/2010/main">
                    <a:noFill/>
                  </a14:hiddenFill>
                </a:ext>
              </a:extLst>
            </p:spPr>
          </p:cxnSp>
          <p:cxnSp>
            <p:nvCxnSpPr>
              <p:cNvPr id="76" name="AutoShape 605">
                <a:extLst>
                  <a:ext uri="{FF2B5EF4-FFF2-40B4-BE49-F238E27FC236}">
                    <a16:creationId xmlns:a16="http://schemas.microsoft.com/office/drawing/2014/main" id="{A17F81D7-DADC-4D7B-9D78-CBFD3BB4F330}"/>
                  </a:ext>
                </a:extLst>
              </p:cNvPr>
              <p:cNvCxnSpPr>
                <a:cxnSpLocks noChangeShapeType="1"/>
                <a:stCxn id="58" idx="3"/>
              </p:cNvCxnSpPr>
              <p:nvPr/>
            </p:nvCxnSpPr>
            <p:spPr bwMode="auto">
              <a:xfrm>
                <a:off x="2536" y="2254"/>
                <a:ext cx="9" cy="33"/>
              </a:xfrm>
              <a:prstGeom prst="bentConnector2">
                <a:avLst/>
              </a:prstGeom>
              <a:noFill/>
              <a:ln w="9525">
                <a:solidFill>
                  <a:srgbClr val="EAEAEA"/>
                </a:solidFill>
                <a:miter lim="800000"/>
                <a:headEnd/>
                <a:tailEnd/>
              </a:ln>
              <a:extLst>
                <a:ext uri="{909E8E84-426E-40DD-AFC4-6F175D3DCCD1}">
                  <a14:hiddenFill xmlns:a14="http://schemas.microsoft.com/office/drawing/2010/main">
                    <a:noFill/>
                  </a14:hiddenFill>
                </a:ext>
              </a:extLst>
            </p:spPr>
          </p:cxnSp>
          <p:cxnSp>
            <p:nvCxnSpPr>
              <p:cNvPr id="77" name="AutoShape 606">
                <a:extLst>
                  <a:ext uri="{FF2B5EF4-FFF2-40B4-BE49-F238E27FC236}">
                    <a16:creationId xmlns:a16="http://schemas.microsoft.com/office/drawing/2014/main" id="{7614B288-DB1D-4DBD-94CB-CF82E6257B7C}"/>
                  </a:ext>
                </a:extLst>
              </p:cNvPr>
              <p:cNvCxnSpPr>
                <a:cxnSpLocks noChangeShapeType="1"/>
                <a:stCxn id="59" idx="3"/>
              </p:cNvCxnSpPr>
              <p:nvPr/>
            </p:nvCxnSpPr>
            <p:spPr bwMode="auto">
              <a:xfrm>
                <a:off x="2536" y="2270"/>
                <a:ext cx="0" cy="29"/>
              </a:xfrm>
              <a:prstGeom prst="bentConnector4">
                <a:avLst>
                  <a:gd name="adj1" fmla="val 0"/>
                  <a:gd name="adj2" fmla="val 100000"/>
                </a:avLst>
              </a:prstGeom>
              <a:noFill/>
              <a:ln w="9525">
                <a:solidFill>
                  <a:srgbClr val="EAEAEA"/>
                </a:solidFill>
                <a:miter lim="800000"/>
                <a:headEnd/>
                <a:tailEnd/>
              </a:ln>
              <a:extLst>
                <a:ext uri="{909E8E84-426E-40DD-AFC4-6F175D3DCCD1}">
                  <a14:hiddenFill xmlns:a14="http://schemas.microsoft.com/office/drawing/2010/main">
                    <a:noFill/>
                  </a14:hiddenFill>
                </a:ext>
              </a:extLst>
            </p:spPr>
          </p:cxnSp>
        </p:grpSp>
        <p:grpSp>
          <p:nvGrpSpPr>
            <p:cNvPr id="9" name="Group 720">
              <a:extLst>
                <a:ext uri="{FF2B5EF4-FFF2-40B4-BE49-F238E27FC236}">
                  <a16:creationId xmlns:a16="http://schemas.microsoft.com/office/drawing/2014/main" id="{C4A7D448-B737-42AC-8649-0BF2CEAB0D39}"/>
                </a:ext>
              </a:extLst>
            </p:cNvPr>
            <p:cNvGrpSpPr>
              <a:grpSpLocks/>
            </p:cNvGrpSpPr>
            <p:nvPr/>
          </p:nvGrpSpPr>
          <p:grpSpPr bwMode="auto">
            <a:xfrm>
              <a:off x="2786" y="2248"/>
              <a:ext cx="395" cy="190"/>
              <a:chOff x="2156" y="2147"/>
              <a:chExt cx="395" cy="190"/>
            </a:xfrm>
          </p:grpSpPr>
          <p:grpSp>
            <p:nvGrpSpPr>
              <p:cNvPr id="18" name="Group 721">
                <a:extLst>
                  <a:ext uri="{FF2B5EF4-FFF2-40B4-BE49-F238E27FC236}">
                    <a16:creationId xmlns:a16="http://schemas.microsoft.com/office/drawing/2014/main" id="{430BC638-3CC5-4391-BC18-6DF700E1D940}"/>
                  </a:ext>
                </a:extLst>
              </p:cNvPr>
              <p:cNvGrpSpPr>
                <a:grpSpLocks/>
              </p:cNvGrpSpPr>
              <p:nvPr/>
            </p:nvGrpSpPr>
            <p:grpSpPr bwMode="auto">
              <a:xfrm>
                <a:off x="2156" y="2147"/>
                <a:ext cx="131" cy="84"/>
                <a:chOff x="2463" y="2256"/>
                <a:chExt cx="348" cy="176"/>
              </a:xfrm>
            </p:grpSpPr>
            <p:sp>
              <p:nvSpPr>
                <p:cNvPr id="42" name="Freeform 722">
                  <a:extLst>
                    <a:ext uri="{FF2B5EF4-FFF2-40B4-BE49-F238E27FC236}">
                      <a16:creationId xmlns:a16="http://schemas.microsoft.com/office/drawing/2014/main" id="{47653AC4-5016-4DD8-BE05-FADA64D82366}"/>
                    </a:ext>
                  </a:extLst>
                </p:cNvPr>
                <p:cNvSpPr>
                  <a:spLocks/>
                </p:cNvSpPr>
                <p:nvPr/>
              </p:nvSpPr>
              <p:spPr bwMode="auto">
                <a:xfrm>
                  <a:off x="2697" y="2272"/>
                  <a:ext cx="19" cy="78"/>
                </a:xfrm>
                <a:custGeom>
                  <a:avLst/>
                  <a:gdLst>
                    <a:gd name="T0" fmla="*/ 0 w 192"/>
                    <a:gd name="T1" fmla="*/ 0 h 755"/>
                    <a:gd name="T2" fmla="*/ 0 w 192"/>
                    <a:gd name="T3" fmla="*/ 0 h 755"/>
                    <a:gd name="T4" fmla="*/ 0 w 192"/>
                    <a:gd name="T5" fmla="*/ 0 h 755"/>
                    <a:gd name="T6" fmla="*/ 0 w 192"/>
                    <a:gd name="T7" fmla="*/ 0 h 755"/>
                    <a:gd name="T8" fmla="*/ 0 w 192"/>
                    <a:gd name="T9" fmla="*/ 0 h 755"/>
                    <a:gd name="T10" fmla="*/ 0 w 192"/>
                    <a:gd name="T11" fmla="*/ 0 h 755"/>
                    <a:gd name="T12" fmla="*/ 0 w 192"/>
                    <a:gd name="T13" fmla="*/ 0 h 755"/>
                    <a:gd name="T14" fmla="*/ 0 w 192"/>
                    <a:gd name="T15" fmla="*/ 0 h 755"/>
                    <a:gd name="T16" fmla="*/ 0 w 192"/>
                    <a:gd name="T17" fmla="*/ 0 h 755"/>
                    <a:gd name="T18" fmla="*/ 0 w 192"/>
                    <a:gd name="T19" fmla="*/ 0 h 755"/>
                    <a:gd name="T20" fmla="*/ 0 w 192"/>
                    <a:gd name="T21" fmla="*/ 0 h 755"/>
                    <a:gd name="T22" fmla="*/ 0 w 192"/>
                    <a:gd name="T23" fmla="*/ 0 h 755"/>
                    <a:gd name="T24" fmla="*/ 0 w 192"/>
                    <a:gd name="T25" fmla="*/ 0 h 755"/>
                    <a:gd name="T26" fmla="*/ 0 w 192"/>
                    <a:gd name="T27" fmla="*/ 0 h 755"/>
                    <a:gd name="T28" fmla="*/ 0 w 192"/>
                    <a:gd name="T29" fmla="*/ 0 h 755"/>
                    <a:gd name="T30" fmla="*/ 0 w 192"/>
                    <a:gd name="T31" fmla="*/ 0 h 755"/>
                    <a:gd name="T32" fmla="*/ 0 w 192"/>
                    <a:gd name="T33" fmla="*/ 0 h 755"/>
                    <a:gd name="T34" fmla="*/ 0 w 192"/>
                    <a:gd name="T35" fmla="*/ 0 h 755"/>
                    <a:gd name="T36" fmla="*/ 0 w 192"/>
                    <a:gd name="T37" fmla="*/ 0 h 755"/>
                    <a:gd name="T38" fmla="*/ 0 w 192"/>
                    <a:gd name="T39" fmla="*/ 0 h 755"/>
                    <a:gd name="T40" fmla="*/ 0 w 192"/>
                    <a:gd name="T41" fmla="*/ 0 h 755"/>
                    <a:gd name="T42" fmla="*/ 0 w 192"/>
                    <a:gd name="T43" fmla="*/ 0 h 755"/>
                    <a:gd name="T44" fmla="*/ 0 w 192"/>
                    <a:gd name="T45" fmla="*/ 0 h 755"/>
                    <a:gd name="T46" fmla="*/ 0 w 192"/>
                    <a:gd name="T47" fmla="*/ 0 h 755"/>
                    <a:gd name="T48" fmla="*/ 0 w 192"/>
                    <a:gd name="T49" fmla="*/ 0 h 755"/>
                    <a:gd name="T50" fmla="*/ 0 w 192"/>
                    <a:gd name="T51" fmla="*/ 0 h 755"/>
                    <a:gd name="T52" fmla="*/ 0 w 192"/>
                    <a:gd name="T53" fmla="*/ 0 h 755"/>
                    <a:gd name="T54" fmla="*/ 0 w 192"/>
                    <a:gd name="T55" fmla="*/ 0 h 755"/>
                    <a:gd name="T56" fmla="*/ 0 w 192"/>
                    <a:gd name="T57" fmla="*/ 0 h 755"/>
                    <a:gd name="T58" fmla="*/ 0 w 192"/>
                    <a:gd name="T59" fmla="*/ 0 h 755"/>
                    <a:gd name="T60" fmla="*/ 0 w 192"/>
                    <a:gd name="T61" fmla="*/ 0 h 755"/>
                    <a:gd name="T62" fmla="*/ 0 w 192"/>
                    <a:gd name="T63" fmla="*/ 0 h 755"/>
                    <a:gd name="T64" fmla="*/ 0 w 192"/>
                    <a:gd name="T65" fmla="*/ 0 h 755"/>
                    <a:gd name="T66" fmla="*/ 0 w 192"/>
                    <a:gd name="T67" fmla="*/ 0 h 755"/>
                    <a:gd name="T68" fmla="*/ 0 w 192"/>
                    <a:gd name="T69" fmla="*/ 0 h 755"/>
                    <a:gd name="T70" fmla="*/ 0 w 192"/>
                    <a:gd name="T71" fmla="*/ 0 h 755"/>
                    <a:gd name="T72" fmla="*/ 0 w 192"/>
                    <a:gd name="T73" fmla="*/ 0 h 755"/>
                    <a:gd name="T74" fmla="*/ 0 w 192"/>
                    <a:gd name="T75" fmla="*/ 0 h 755"/>
                    <a:gd name="T76" fmla="*/ 0 w 192"/>
                    <a:gd name="T77" fmla="*/ 0 h 755"/>
                    <a:gd name="T78" fmla="*/ 0 w 192"/>
                    <a:gd name="T79" fmla="*/ 0 h 755"/>
                    <a:gd name="T80" fmla="*/ 0 w 192"/>
                    <a:gd name="T81" fmla="*/ 0 h 75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92"/>
                    <a:gd name="T124" fmla="*/ 0 h 755"/>
                    <a:gd name="T125" fmla="*/ 192 w 192"/>
                    <a:gd name="T126" fmla="*/ 755 h 75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92" h="755">
                      <a:moveTo>
                        <a:pt x="87" y="755"/>
                      </a:moveTo>
                      <a:lnTo>
                        <a:pt x="80" y="753"/>
                      </a:lnTo>
                      <a:lnTo>
                        <a:pt x="74" y="751"/>
                      </a:lnTo>
                      <a:lnTo>
                        <a:pt x="66" y="747"/>
                      </a:lnTo>
                      <a:lnTo>
                        <a:pt x="61" y="745"/>
                      </a:lnTo>
                      <a:lnTo>
                        <a:pt x="55" y="744"/>
                      </a:lnTo>
                      <a:lnTo>
                        <a:pt x="49" y="742"/>
                      </a:lnTo>
                      <a:lnTo>
                        <a:pt x="42" y="738"/>
                      </a:lnTo>
                      <a:lnTo>
                        <a:pt x="36" y="738"/>
                      </a:lnTo>
                      <a:lnTo>
                        <a:pt x="47" y="719"/>
                      </a:lnTo>
                      <a:lnTo>
                        <a:pt x="59" y="702"/>
                      </a:lnTo>
                      <a:lnTo>
                        <a:pt x="68" y="683"/>
                      </a:lnTo>
                      <a:lnTo>
                        <a:pt x="80" y="664"/>
                      </a:lnTo>
                      <a:lnTo>
                        <a:pt x="87" y="645"/>
                      </a:lnTo>
                      <a:lnTo>
                        <a:pt x="97" y="624"/>
                      </a:lnTo>
                      <a:lnTo>
                        <a:pt x="104" y="603"/>
                      </a:lnTo>
                      <a:lnTo>
                        <a:pt x="112" y="584"/>
                      </a:lnTo>
                      <a:lnTo>
                        <a:pt x="118" y="561"/>
                      </a:lnTo>
                      <a:lnTo>
                        <a:pt x="123" y="540"/>
                      </a:lnTo>
                      <a:lnTo>
                        <a:pt x="127" y="519"/>
                      </a:lnTo>
                      <a:lnTo>
                        <a:pt x="133" y="498"/>
                      </a:lnTo>
                      <a:lnTo>
                        <a:pt x="135" y="475"/>
                      </a:lnTo>
                      <a:lnTo>
                        <a:pt x="139" y="453"/>
                      </a:lnTo>
                      <a:lnTo>
                        <a:pt x="139" y="430"/>
                      </a:lnTo>
                      <a:lnTo>
                        <a:pt x="141" y="407"/>
                      </a:lnTo>
                      <a:lnTo>
                        <a:pt x="139" y="380"/>
                      </a:lnTo>
                      <a:lnTo>
                        <a:pt x="139" y="354"/>
                      </a:lnTo>
                      <a:lnTo>
                        <a:pt x="135" y="327"/>
                      </a:lnTo>
                      <a:lnTo>
                        <a:pt x="131" y="302"/>
                      </a:lnTo>
                      <a:lnTo>
                        <a:pt x="123" y="276"/>
                      </a:lnTo>
                      <a:lnTo>
                        <a:pt x="118" y="251"/>
                      </a:lnTo>
                      <a:lnTo>
                        <a:pt x="110" y="226"/>
                      </a:lnTo>
                      <a:lnTo>
                        <a:pt x="103" y="204"/>
                      </a:lnTo>
                      <a:lnTo>
                        <a:pt x="91" y="179"/>
                      </a:lnTo>
                      <a:lnTo>
                        <a:pt x="82" y="156"/>
                      </a:lnTo>
                      <a:lnTo>
                        <a:pt x="70" y="133"/>
                      </a:lnTo>
                      <a:lnTo>
                        <a:pt x="57" y="110"/>
                      </a:lnTo>
                      <a:lnTo>
                        <a:pt x="44" y="89"/>
                      </a:lnTo>
                      <a:lnTo>
                        <a:pt x="30" y="69"/>
                      </a:lnTo>
                      <a:lnTo>
                        <a:pt x="15" y="50"/>
                      </a:lnTo>
                      <a:lnTo>
                        <a:pt x="0" y="31"/>
                      </a:lnTo>
                      <a:lnTo>
                        <a:pt x="6" y="27"/>
                      </a:lnTo>
                      <a:lnTo>
                        <a:pt x="9" y="23"/>
                      </a:lnTo>
                      <a:lnTo>
                        <a:pt x="15" y="17"/>
                      </a:lnTo>
                      <a:lnTo>
                        <a:pt x="21" y="13"/>
                      </a:lnTo>
                      <a:lnTo>
                        <a:pt x="25" y="10"/>
                      </a:lnTo>
                      <a:lnTo>
                        <a:pt x="30" y="6"/>
                      </a:lnTo>
                      <a:lnTo>
                        <a:pt x="34" y="2"/>
                      </a:lnTo>
                      <a:lnTo>
                        <a:pt x="40" y="0"/>
                      </a:lnTo>
                      <a:lnTo>
                        <a:pt x="57" y="21"/>
                      </a:lnTo>
                      <a:lnTo>
                        <a:pt x="74" y="42"/>
                      </a:lnTo>
                      <a:lnTo>
                        <a:pt x="89" y="65"/>
                      </a:lnTo>
                      <a:lnTo>
                        <a:pt x="104" y="88"/>
                      </a:lnTo>
                      <a:lnTo>
                        <a:pt x="116" y="110"/>
                      </a:lnTo>
                      <a:lnTo>
                        <a:pt x="129" y="135"/>
                      </a:lnTo>
                      <a:lnTo>
                        <a:pt x="141" y="160"/>
                      </a:lnTo>
                      <a:lnTo>
                        <a:pt x="152" y="186"/>
                      </a:lnTo>
                      <a:lnTo>
                        <a:pt x="160" y="211"/>
                      </a:lnTo>
                      <a:lnTo>
                        <a:pt x="169" y="238"/>
                      </a:lnTo>
                      <a:lnTo>
                        <a:pt x="175" y="264"/>
                      </a:lnTo>
                      <a:lnTo>
                        <a:pt x="182" y="293"/>
                      </a:lnTo>
                      <a:lnTo>
                        <a:pt x="186" y="320"/>
                      </a:lnTo>
                      <a:lnTo>
                        <a:pt x="188" y="348"/>
                      </a:lnTo>
                      <a:lnTo>
                        <a:pt x="190" y="378"/>
                      </a:lnTo>
                      <a:lnTo>
                        <a:pt x="192" y="407"/>
                      </a:lnTo>
                      <a:lnTo>
                        <a:pt x="192" y="430"/>
                      </a:lnTo>
                      <a:lnTo>
                        <a:pt x="190" y="455"/>
                      </a:lnTo>
                      <a:lnTo>
                        <a:pt x="188" y="477"/>
                      </a:lnTo>
                      <a:lnTo>
                        <a:pt x="184" y="502"/>
                      </a:lnTo>
                      <a:lnTo>
                        <a:pt x="180" y="523"/>
                      </a:lnTo>
                      <a:lnTo>
                        <a:pt x="175" y="546"/>
                      </a:lnTo>
                      <a:lnTo>
                        <a:pt x="169" y="569"/>
                      </a:lnTo>
                      <a:lnTo>
                        <a:pt x="165" y="591"/>
                      </a:lnTo>
                      <a:lnTo>
                        <a:pt x="156" y="612"/>
                      </a:lnTo>
                      <a:lnTo>
                        <a:pt x="148" y="635"/>
                      </a:lnTo>
                      <a:lnTo>
                        <a:pt x="139" y="654"/>
                      </a:lnTo>
                      <a:lnTo>
                        <a:pt x="131" y="677"/>
                      </a:lnTo>
                      <a:lnTo>
                        <a:pt x="120" y="696"/>
                      </a:lnTo>
                      <a:lnTo>
                        <a:pt x="110" y="717"/>
                      </a:lnTo>
                      <a:lnTo>
                        <a:pt x="99" y="736"/>
                      </a:lnTo>
                      <a:lnTo>
                        <a:pt x="87" y="7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ar-SA"/>
                </a:p>
              </p:txBody>
            </p:sp>
            <p:sp>
              <p:nvSpPr>
                <p:cNvPr id="43" name="Freeform 723">
                  <a:extLst>
                    <a:ext uri="{FF2B5EF4-FFF2-40B4-BE49-F238E27FC236}">
                      <a16:creationId xmlns:a16="http://schemas.microsoft.com/office/drawing/2014/main" id="{0B4E91C4-8564-488A-AC73-D62291D90E75}"/>
                    </a:ext>
                  </a:extLst>
                </p:cNvPr>
                <p:cNvSpPr>
                  <a:spLocks/>
                </p:cNvSpPr>
                <p:nvPr/>
              </p:nvSpPr>
              <p:spPr bwMode="auto">
                <a:xfrm>
                  <a:off x="2730" y="2265"/>
                  <a:ext cx="23" cy="92"/>
                </a:xfrm>
                <a:custGeom>
                  <a:avLst/>
                  <a:gdLst>
                    <a:gd name="T0" fmla="*/ 0 w 230"/>
                    <a:gd name="T1" fmla="*/ 0 h 897"/>
                    <a:gd name="T2" fmla="*/ 0 w 230"/>
                    <a:gd name="T3" fmla="*/ 0 h 897"/>
                    <a:gd name="T4" fmla="*/ 0 w 230"/>
                    <a:gd name="T5" fmla="*/ 0 h 897"/>
                    <a:gd name="T6" fmla="*/ 0 w 230"/>
                    <a:gd name="T7" fmla="*/ 0 h 897"/>
                    <a:gd name="T8" fmla="*/ 0 w 230"/>
                    <a:gd name="T9" fmla="*/ 0 h 897"/>
                    <a:gd name="T10" fmla="*/ 0 w 230"/>
                    <a:gd name="T11" fmla="*/ 0 h 897"/>
                    <a:gd name="T12" fmla="*/ 0 w 230"/>
                    <a:gd name="T13" fmla="*/ 0 h 897"/>
                    <a:gd name="T14" fmla="*/ 0 w 230"/>
                    <a:gd name="T15" fmla="*/ 0 h 897"/>
                    <a:gd name="T16" fmla="*/ 0 w 230"/>
                    <a:gd name="T17" fmla="*/ 0 h 897"/>
                    <a:gd name="T18" fmla="*/ 0 w 230"/>
                    <a:gd name="T19" fmla="*/ 0 h 897"/>
                    <a:gd name="T20" fmla="*/ 0 w 230"/>
                    <a:gd name="T21" fmla="*/ 0 h 897"/>
                    <a:gd name="T22" fmla="*/ 0 w 230"/>
                    <a:gd name="T23" fmla="*/ 0 h 897"/>
                    <a:gd name="T24" fmla="*/ 0 w 230"/>
                    <a:gd name="T25" fmla="*/ 0 h 897"/>
                    <a:gd name="T26" fmla="*/ 0 w 230"/>
                    <a:gd name="T27" fmla="*/ 0 h 897"/>
                    <a:gd name="T28" fmla="*/ 0 w 230"/>
                    <a:gd name="T29" fmla="*/ 0 h 897"/>
                    <a:gd name="T30" fmla="*/ 0 w 230"/>
                    <a:gd name="T31" fmla="*/ 0 h 897"/>
                    <a:gd name="T32" fmla="*/ 0 w 230"/>
                    <a:gd name="T33" fmla="*/ 0 h 897"/>
                    <a:gd name="T34" fmla="*/ 0 w 230"/>
                    <a:gd name="T35" fmla="*/ 0 h 897"/>
                    <a:gd name="T36" fmla="*/ 0 w 230"/>
                    <a:gd name="T37" fmla="*/ 0 h 897"/>
                    <a:gd name="T38" fmla="*/ 0 w 230"/>
                    <a:gd name="T39" fmla="*/ 0 h 897"/>
                    <a:gd name="T40" fmla="*/ 0 w 230"/>
                    <a:gd name="T41" fmla="*/ 0 h 897"/>
                    <a:gd name="T42" fmla="*/ 0 w 230"/>
                    <a:gd name="T43" fmla="*/ 0 h 897"/>
                    <a:gd name="T44" fmla="*/ 0 w 230"/>
                    <a:gd name="T45" fmla="*/ 0 h 897"/>
                    <a:gd name="T46" fmla="*/ 0 w 230"/>
                    <a:gd name="T47" fmla="*/ 0 h 897"/>
                    <a:gd name="T48" fmla="*/ 0 w 230"/>
                    <a:gd name="T49" fmla="*/ 0 h 897"/>
                    <a:gd name="T50" fmla="*/ 0 w 230"/>
                    <a:gd name="T51" fmla="*/ 0 h 897"/>
                    <a:gd name="T52" fmla="*/ 0 w 230"/>
                    <a:gd name="T53" fmla="*/ 0 h 897"/>
                    <a:gd name="T54" fmla="*/ 0 w 230"/>
                    <a:gd name="T55" fmla="*/ 0 h 897"/>
                    <a:gd name="T56" fmla="*/ 0 w 230"/>
                    <a:gd name="T57" fmla="*/ 0 h 897"/>
                    <a:gd name="T58" fmla="*/ 0 w 230"/>
                    <a:gd name="T59" fmla="*/ 0 h 897"/>
                    <a:gd name="T60" fmla="*/ 0 w 230"/>
                    <a:gd name="T61" fmla="*/ 0 h 897"/>
                    <a:gd name="T62" fmla="*/ 0 w 230"/>
                    <a:gd name="T63" fmla="*/ 0 h 897"/>
                    <a:gd name="T64" fmla="*/ 0 w 230"/>
                    <a:gd name="T65" fmla="*/ 0 h 897"/>
                    <a:gd name="T66" fmla="*/ 0 w 230"/>
                    <a:gd name="T67" fmla="*/ 0 h 897"/>
                    <a:gd name="T68" fmla="*/ 0 w 230"/>
                    <a:gd name="T69" fmla="*/ 0 h 897"/>
                    <a:gd name="T70" fmla="*/ 0 w 230"/>
                    <a:gd name="T71" fmla="*/ 0 h 897"/>
                    <a:gd name="T72" fmla="*/ 0 w 230"/>
                    <a:gd name="T73" fmla="*/ 0 h 897"/>
                    <a:gd name="T74" fmla="*/ 0 w 230"/>
                    <a:gd name="T75" fmla="*/ 0 h 897"/>
                    <a:gd name="T76" fmla="*/ 0 w 230"/>
                    <a:gd name="T77" fmla="*/ 0 h 897"/>
                    <a:gd name="T78" fmla="*/ 0 w 230"/>
                    <a:gd name="T79" fmla="*/ 0 h 897"/>
                    <a:gd name="T80" fmla="*/ 0 w 230"/>
                    <a:gd name="T81" fmla="*/ 0 h 89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30"/>
                    <a:gd name="T124" fmla="*/ 0 h 897"/>
                    <a:gd name="T125" fmla="*/ 230 w 230"/>
                    <a:gd name="T126" fmla="*/ 897 h 89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30" h="897">
                      <a:moveTo>
                        <a:pt x="105" y="897"/>
                      </a:moveTo>
                      <a:lnTo>
                        <a:pt x="97" y="893"/>
                      </a:lnTo>
                      <a:lnTo>
                        <a:pt x="90" y="891"/>
                      </a:lnTo>
                      <a:lnTo>
                        <a:pt x="82" y="887"/>
                      </a:lnTo>
                      <a:lnTo>
                        <a:pt x="74" y="886"/>
                      </a:lnTo>
                      <a:lnTo>
                        <a:pt x="65" y="884"/>
                      </a:lnTo>
                      <a:lnTo>
                        <a:pt x="57" y="880"/>
                      </a:lnTo>
                      <a:lnTo>
                        <a:pt x="50" y="878"/>
                      </a:lnTo>
                      <a:lnTo>
                        <a:pt x="42" y="876"/>
                      </a:lnTo>
                      <a:lnTo>
                        <a:pt x="55" y="855"/>
                      </a:lnTo>
                      <a:lnTo>
                        <a:pt x="69" y="832"/>
                      </a:lnTo>
                      <a:lnTo>
                        <a:pt x="82" y="810"/>
                      </a:lnTo>
                      <a:lnTo>
                        <a:pt x="95" y="789"/>
                      </a:lnTo>
                      <a:lnTo>
                        <a:pt x="105" y="764"/>
                      </a:lnTo>
                      <a:lnTo>
                        <a:pt x="114" y="741"/>
                      </a:lnTo>
                      <a:lnTo>
                        <a:pt x="124" y="716"/>
                      </a:lnTo>
                      <a:lnTo>
                        <a:pt x="133" y="694"/>
                      </a:lnTo>
                      <a:lnTo>
                        <a:pt x="141" y="667"/>
                      </a:lnTo>
                      <a:lnTo>
                        <a:pt x="149" y="642"/>
                      </a:lnTo>
                      <a:lnTo>
                        <a:pt x="152" y="616"/>
                      </a:lnTo>
                      <a:lnTo>
                        <a:pt x="158" y="591"/>
                      </a:lnTo>
                      <a:lnTo>
                        <a:pt x="162" y="562"/>
                      </a:lnTo>
                      <a:lnTo>
                        <a:pt x="166" y="538"/>
                      </a:lnTo>
                      <a:lnTo>
                        <a:pt x="166" y="511"/>
                      </a:lnTo>
                      <a:lnTo>
                        <a:pt x="168" y="484"/>
                      </a:lnTo>
                      <a:lnTo>
                        <a:pt x="166" y="452"/>
                      </a:lnTo>
                      <a:lnTo>
                        <a:pt x="164" y="420"/>
                      </a:lnTo>
                      <a:lnTo>
                        <a:pt x="160" y="389"/>
                      </a:lnTo>
                      <a:lnTo>
                        <a:pt x="156" y="359"/>
                      </a:lnTo>
                      <a:lnTo>
                        <a:pt x="149" y="328"/>
                      </a:lnTo>
                      <a:lnTo>
                        <a:pt x="141" y="298"/>
                      </a:lnTo>
                      <a:lnTo>
                        <a:pt x="131" y="270"/>
                      </a:lnTo>
                      <a:lnTo>
                        <a:pt x="122" y="241"/>
                      </a:lnTo>
                      <a:lnTo>
                        <a:pt x="111" y="213"/>
                      </a:lnTo>
                      <a:lnTo>
                        <a:pt x="99" y="186"/>
                      </a:lnTo>
                      <a:lnTo>
                        <a:pt x="84" y="159"/>
                      </a:lnTo>
                      <a:lnTo>
                        <a:pt x="71" y="135"/>
                      </a:lnTo>
                      <a:lnTo>
                        <a:pt x="54" y="108"/>
                      </a:lnTo>
                      <a:lnTo>
                        <a:pt x="36" y="83"/>
                      </a:lnTo>
                      <a:lnTo>
                        <a:pt x="19" y="60"/>
                      </a:lnTo>
                      <a:lnTo>
                        <a:pt x="0" y="38"/>
                      </a:lnTo>
                      <a:lnTo>
                        <a:pt x="8" y="32"/>
                      </a:lnTo>
                      <a:lnTo>
                        <a:pt x="14" y="28"/>
                      </a:lnTo>
                      <a:lnTo>
                        <a:pt x="19" y="22"/>
                      </a:lnTo>
                      <a:lnTo>
                        <a:pt x="27" y="19"/>
                      </a:lnTo>
                      <a:lnTo>
                        <a:pt x="33" y="13"/>
                      </a:lnTo>
                      <a:lnTo>
                        <a:pt x="38" y="7"/>
                      </a:lnTo>
                      <a:lnTo>
                        <a:pt x="44" y="3"/>
                      </a:lnTo>
                      <a:lnTo>
                        <a:pt x="50" y="0"/>
                      </a:lnTo>
                      <a:lnTo>
                        <a:pt x="71" y="24"/>
                      </a:lnTo>
                      <a:lnTo>
                        <a:pt x="90" y="51"/>
                      </a:lnTo>
                      <a:lnTo>
                        <a:pt x="107" y="76"/>
                      </a:lnTo>
                      <a:lnTo>
                        <a:pt x="124" y="104"/>
                      </a:lnTo>
                      <a:lnTo>
                        <a:pt x="141" y="131"/>
                      </a:lnTo>
                      <a:lnTo>
                        <a:pt x="156" y="161"/>
                      </a:lnTo>
                      <a:lnTo>
                        <a:pt x="169" y="190"/>
                      </a:lnTo>
                      <a:lnTo>
                        <a:pt x="181" y="220"/>
                      </a:lnTo>
                      <a:lnTo>
                        <a:pt x="192" y="252"/>
                      </a:lnTo>
                      <a:lnTo>
                        <a:pt x="202" y="283"/>
                      </a:lnTo>
                      <a:lnTo>
                        <a:pt x="209" y="315"/>
                      </a:lnTo>
                      <a:lnTo>
                        <a:pt x="217" y="348"/>
                      </a:lnTo>
                      <a:lnTo>
                        <a:pt x="223" y="382"/>
                      </a:lnTo>
                      <a:lnTo>
                        <a:pt x="227" y="414"/>
                      </a:lnTo>
                      <a:lnTo>
                        <a:pt x="228" y="448"/>
                      </a:lnTo>
                      <a:lnTo>
                        <a:pt x="230" y="484"/>
                      </a:lnTo>
                      <a:lnTo>
                        <a:pt x="228" y="511"/>
                      </a:lnTo>
                      <a:lnTo>
                        <a:pt x="227" y="540"/>
                      </a:lnTo>
                      <a:lnTo>
                        <a:pt x="223" y="568"/>
                      </a:lnTo>
                      <a:lnTo>
                        <a:pt x="221" y="597"/>
                      </a:lnTo>
                      <a:lnTo>
                        <a:pt x="215" y="621"/>
                      </a:lnTo>
                      <a:lnTo>
                        <a:pt x="209" y="648"/>
                      </a:lnTo>
                      <a:lnTo>
                        <a:pt x="204" y="675"/>
                      </a:lnTo>
                      <a:lnTo>
                        <a:pt x="196" y="703"/>
                      </a:lnTo>
                      <a:lnTo>
                        <a:pt x="187" y="728"/>
                      </a:lnTo>
                      <a:lnTo>
                        <a:pt x="177" y="752"/>
                      </a:lnTo>
                      <a:lnTo>
                        <a:pt x="166" y="777"/>
                      </a:lnTo>
                      <a:lnTo>
                        <a:pt x="156" y="802"/>
                      </a:lnTo>
                      <a:lnTo>
                        <a:pt x="143" y="827"/>
                      </a:lnTo>
                      <a:lnTo>
                        <a:pt x="131" y="849"/>
                      </a:lnTo>
                      <a:lnTo>
                        <a:pt x="118" y="872"/>
                      </a:lnTo>
                      <a:lnTo>
                        <a:pt x="105" y="8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ar-SA"/>
                </a:p>
              </p:txBody>
            </p:sp>
            <p:sp>
              <p:nvSpPr>
                <p:cNvPr id="44" name="Freeform 724">
                  <a:extLst>
                    <a:ext uri="{FF2B5EF4-FFF2-40B4-BE49-F238E27FC236}">
                      <a16:creationId xmlns:a16="http://schemas.microsoft.com/office/drawing/2014/main" id="{CAE9DECA-8B87-4EEE-B9C8-27E924182B1D}"/>
                    </a:ext>
                  </a:extLst>
                </p:cNvPr>
                <p:cNvSpPr>
                  <a:spLocks/>
                </p:cNvSpPr>
                <p:nvPr/>
              </p:nvSpPr>
              <p:spPr bwMode="auto">
                <a:xfrm>
                  <a:off x="2767" y="2256"/>
                  <a:ext cx="27" cy="110"/>
                </a:xfrm>
                <a:custGeom>
                  <a:avLst/>
                  <a:gdLst>
                    <a:gd name="T0" fmla="*/ 0 w 274"/>
                    <a:gd name="T1" fmla="*/ 0 h 1073"/>
                    <a:gd name="T2" fmla="*/ 0 w 274"/>
                    <a:gd name="T3" fmla="*/ 0 h 1073"/>
                    <a:gd name="T4" fmla="*/ 0 w 274"/>
                    <a:gd name="T5" fmla="*/ 0 h 1073"/>
                    <a:gd name="T6" fmla="*/ 0 w 274"/>
                    <a:gd name="T7" fmla="*/ 0 h 1073"/>
                    <a:gd name="T8" fmla="*/ 0 w 274"/>
                    <a:gd name="T9" fmla="*/ 0 h 1073"/>
                    <a:gd name="T10" fmla="*/ 0 w 274"/>
                    <a:gd name="T11" fmla="*/ 0 h 1073"/>
                    <a:gd name="T12" fmla="*/ 0 w 274"/>
                    <a:gd name="T13" fmla="*/ 0 h 1073"/>
                    <a:gd name="T14" fmla="*/ 0 w 274"/>
                    <a:gd name="T15" fmla="*/ 0 h 1073"/>
                    <a:gd name="T16" fmla="*/ 0 w 274"/>
                    <a:gd name="T17" fmla="*/ 0 h 1073"/>
                    <a:gd name="T18" fmla="*/ 0 w 274"/>
                    <a:gd name="T19" fmla="*/ 0 h 1073"/>
                    <a:gd name="T20" fmla="*/ 0 w 274"/>
                    <a:gd name="T21" fmla="*/ 0 h 1073"/>
                    <a:gd name="T22" fmla="*/ 0 w 274"/>
                    <a:gd name="T23" fmla="*/ 0 h 1073"/>
                    <a:gd name="T24" fmla="*/ 0 w 274"/>
                    <a:gd name="T25" fmla="*/ 0 h 1073"/>
                    <a:gd name="T26" fmla="*/ 0 w 274"/>
                    <a:gd name="T27" fmla="*/ 0 h 1073"/>
                    <a:gd name="T28" fmla="*/ 0 w 274"/>
                    <a:gd name="T29" fmla="*/ 0 h 1073"/>
                    <a:gd name="T30" fmla="*/ 0 w 274"/>
                    <a:gd name="T31" fmla="*/ 0 h 1073"/>
                    <a:gd name="T32" fmla="*/ 0 w 274"/>
                    <a:gd name="T33" fmla="*/ 0 h 1073"/>
                    <a:gd name="T34" fmla="*/ 0 w 274"/>
                    <a:gd name="T35" fmla="*/ 0 h 1073"/>
                    <a:gd name="T36" fmla="*/ 0 w 274"/>
                    <a:gd name="T37" fmla="*/ 0 h 1073"/>
                    <a:gd name="T38" fmla="*/ 0 w 274"/>
                    <a:gd name="T39" fmla="*/ 0 h 1073"/>
                    <a:gd name="T40" fmla="*/ 0 w 274"/>
                    <a:gd name="T41" fmla="*/ 0 h 1073"/>
                    <a:gd name="T42" fmla="*/ 0 w 274"/>
                    <a:gd name="T43" fmla="*/ 0 h 1073"/>
                    <a:gd name="T44" fmla="*/ 0 w 274"/>
                    <a:gd name="T45" fmla="*/ 0 h 1073"/>
                    <a:gd name="T46" fmla="*/ 0 w 274"/>
                    <a:gd name="T47" fmla="*/ 0 h 1073"/>
                    <a:gd name="T48" fmla="*/ 0 w 274"/>
                    <a:gd name="T49" fmla="*/ 0 h 1073"/>
                    <a:gd name="T50" fmla="*/ 0 w 274"/>
                    <a:gd name="T51" fmla="*/ 0 h 1073"/>
                    <a:gd name="T52" fmla="*/ 0 w 274"/>
                    <a:gd name="T53" fmla="*/ 0 h 1073"/>
                    <a:gd name="T54" fmla="*/ 0 w 274"/>
                    <a:gd name="T55" fmla="*/ 0 h 1073"/>
                    <a:gd name="T56" fmla="*/ 0 w 274"/>
                    <a:gd name="T57" fmla="*/ 0 h 1073"/>
                    <a:gd name="T58" fmla="*/ 0 w 274"/>
                    <a:gd name="T59" fmla="*/ 0 h 1073"/>
                    <a:gd name="T60" fmla="*/ 0 w 274"/>
                    <a:gd name="T61" fmla="*/ 0 h 1073"/>
                    <a:gd name="T62" fmla="*/ 0 w 274"/>
                    <a:gd name="T63" fmla="*/ 0 h 1073"/>
                    <a:gd name="T64" fmla="*/ 0 w 274"/>
                    <a:gd name="T65" fmla="*/ 0 h 1073"/>
                    <a:gd name="T66" fmla="*/ 0 w 274"/>
                    <a:gd name="T67" fmla="*/ 0 h 1073"/>
                    <a:gd name="T68" fmla="*/ 0 w 274"/>
                    <a:gd name="T69" fmla="*/ 0 h 1073"/>
                    <a:gd name="T70" fmla="*/ 0 w 274"/>
                    <a:gd name="T71" fmla="*/ 0 h 1073"/>
                    <a:gd name="T72" fmla="*/ 0 w 274"/>
                    <a:gd name="T73" fmla="*/ 0 h 1073"/>
                    <a:gd name="T74" fmla="*/ 0 w 274"/>
                    <a:gd name="T75" fmla="*/ 0 h 1073"/>
                    <a:gd name="T76" fmla="*/ 0 w 274"/>
                    <a:gd name="T77" fmla="*/ 0 h 1073"/>
                    <a:gd name="T78" fmla="*/ 0 w 274"/>
                    <a:gd name="T79" fmla="*/ 0 h 1073"/>
                    <a:gd name="T80" fmla="*/ 0 w 274"/>
                    <a:gd name="T81" fmla="*/ 0 h 1073"/>
                    <a:gd name="T82" fmla="*/ 0 w 274"/>
                    <a:gd name="T83" fmla="*/ 0 h 1073"/>
                    <a:gd name="T84" fmla="*/ 0 w 274"/>
                    <a:gd name="T85" fmla="*/ 0 h 107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74"/>
                    <a:gd name="T130" fmla="*/ 0 h 1073"/>
                    <a:gd name="T131" fmla="*/ 274 w 274"/>
                    <a:gd name="T132" fmla="*/ 1073 h 107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74" h="1073">
                      <a:moveTo>
                        <a:pt x="124" y="1073"/>
                      </a:moveTo>
                      <a:lnTo>
                        <a:pt x="114" y="1071"/>
                      </a:lnTo>
                      <a:lnTo>
                        <a:pt x="105" y="1067"/>
                      </a:lnTo>
                      <a:lnTo>
                        <a:pt x="95" y="1063"/>
                      </a:lnTo>
                      <a:lnTo>
                        <a:pt x="87" y="1061"/>
                      </a:lnTo>
                      <a:lnTo>
                        <a:pt x="82" y="1060"/>
                      </a:lnTo>
                      <a:lnTo>
                        <a:pt x="78" y="1058"/>
                      </a:lnTo>
                      <a:lnTo>
                        <a:pt x="72" y="1056"/>
                      </a:lnTo>
                      <a:lnTo>
                        <a:pt x="68" y="1054"/>
                      </a:lnTo>
                      <a:lnTo>
                        <a:pt x="63" y="1054"/>
                      </a:lnTo>
                      <a:lnTo>
                        <a:pt x="59" y="1052"/>
                      </a:lnTo>
                      <a:lnTo>
                        <a:pt x="53" y="1050"/>
                      </a:lnTo>
                      <a:lnTo>
                        <a:pt x="49" y="1048"/>
                      </a:lnTo>
                      <a:lnTo>
                        <a:pt x="67" y="1023"/>
                      </a:lnTo>
                      <a:lnTo>
                        <a:pt x="82" y="997"/>
                      </a:lnTo>
                      <a:lnTo>
                        <a:pt x="97" y="970"/>
                      </a:lnTo>
                      <a:lnTo>
                        <a:pt x="112" y="944"/>
                      </a:lnTo>
                      <a:lnTo>
                        <a:pt x="125" y="915"/>
                      </a:lnTo>
                      <a:lnTo>
                        <a:pt x="137" y="887"/>
                      </a:lnTo>
                      <a:lnTo>
                        <a:pt x="148" y="858"/>
                      </a:lnTo>
                      <a:lnTo>
                        <a:pt x="160" y="829"/>
                      </a:lnTo>
                      <a:lnTo>
                        <a:pt x="167" y="799"/>
                      </a:lnTo>
                      <a:lnTo>
                        <a:pt x="177" y="769"/>
                      </a:lnTo>
                      <a:lnTo>
                        <a:pt x="183" y="736"/>
                      </a:lnTo>
                      <a:lnTo>
                        <a:pt x="188" y="706"/>
                      </a:lnTo>
                      <a:lnTo>
                        <a:pt x="192" y="674"/>
                      </a:lnTo>
                      <a:lnTo>
                        <a:pt x="196" y="643"/>
                      </a:lnTo>
                      <a:lnTo>
                        <a:pt x="198" y="611"/>
                      </a:lnTo>
                      <a:lnTo>
                        <a:pt x="200" y="578"/>
                      </a:lnTo>
                      <a:lnTo>
                        <a:pt x="198" y="540"/>
                      </a:lnTo>
                      <a:lnTo>
                        <a:pt x="196" y="502"/>
                      </a:lnTo>
                      <a:lnTo>
                        <a:pt x="190" y="464"/>
                      </a:lnTo>
                      <a:lnTo>
                        <a:pt x="184" y="428"/>
                      </a:lnTo>
                      <a:lnTo>
                        <a:pt x="177" y="392"/>
                      </a:lnTo>
                      <a:lnTo>
                        <a:pt x="167" y="358"/>
                      </a:lnTo>
                      <a:lnTo>
                        <a:pt x="158" y="322"/>
                      </a:lnTo>
                      <a:lnTo>
                        <a:pt x="146" y="289"/>
                      </a:lnTo>
                      <a:lnTo>
                        <a:pt x="131" y="255"/>
                      </a:lnTo>
                      <a:lnTo>
                        <a:pt x="116" y="223"/>
                      </a:lnTo>
                      <a:lnTo>
                        <a:pt x="101" y="191"/>
                      </a:lnTo>
                      <a:lnTo>
                        <a:pt x="84" y="160"/>
                      </a:lnTo>
                      <a:lnTo>
                        <a:pt x="63" y="130"/>
                      </a:lnTo>
                      <a:lnTo>
                        <a:pt x="44" y="101"/>
                      </a:lnTo>
                      <a:lnTo>
                        <a:pt x="23" y="73"/>
                      </a:lnTo>
                      <a:lnTo>
                        <a:pt x="0" y="48"/>
                      </a:lnTo>
                      <a:lnTo>
                        <a:pt x="8" y="40"/>
                      </a:lnTo>
                      <a:lnTo>
                        <a:pt x="15" y="35"/>
                      </a:lnTo>
                      <a:lnTo>
                        <a:pt x="23" y="27"/>
                      </a:lnTo>
                      <a:lnTo>
                        <a:pt x="30" y="21"/>
                      </a:lnTo>
                      <a:lnTo>
                        <a:pt x="36" y="16"/>
                      </a:lnTo>
                      <a:lnTo>
                        <a:pt x="44" y="10"/>
                      </a:lnTo>
                      <a:lnTo>
                        <a:pt x="51" y="6"/>
                      </a:lnTo>
                      <a:lnTo>
                        <a:pt x="59" y="0"/>
                      </a:lnTo>
                      <a:lnTo>
                        <a:pt x="82" y="29"/>
                      </a:lnTo>
                      <a:lnTo>
                        <a:pt x="106" y="61"/>
                      </a:lnTo>
                      <a:lnTo>
                        <a:pt x="127" y="94"/>
                      </a:lnTo>
                      <a:lnTo>
                        <a:pt x="148" y="126"/>
                      </a:lnTo>
                      <a:lnTo>
                        <a:pt x="167" y="160"/>
                      </a:lnTo>
                      <a:lnTo>
                        <a:pt x="184" y="194"/>
                      </a:lnTo>
                      <a:lnTo>
                        <a:pt x="202" y="229"/>
                      </a:lnTo>
                      <a:lnTo>
                        <a:pt x="217" y="267"/>
                      </a:lnTo>
                      <a:lnTo>
                        <a:pt x="228" y="303"/>
                      </a:lnTo>
                      <a:lnTo>
                        <a:pt x="240" y="341"/>
                      </a:lnTo>
                      <a:lnTo>
                        <a:pt x="249" y="379"/>
                      </a:lnTo>
                      <a:lnTo>
                        <a:pt x="259" y="417"/>
                      </a:lnTo>
                      <a:lnTo>
                        <a:pt x="264" y="455"/>
                      </a:lnTo>
                      <a:lnTo>
                        <a:pt x="268" y="497"/>
                      </a:lnTo>
                      <a:lnTo>
                        <a:pt x="272" y="537"/>
                      </a:lnTo>
                      <a:lnTo>
                        <a:pt x="274" y="578"/>
                      </a:lnTo>
                      <a:lnTo>
                        <a:pt x="272" y="613"/>
                      </a:lnTo>
                      <a:lnTo>
                        <a:pt x="270" y="645"/>
                      </a:lnTo>
                      <a:lnTo>
                        <a:pt x="266" y="679"/>
                      </a:lnTo>
                      <a:lnTo>
                        <a:pt x="262" y="712"/>
                      </a:lnTo>
                      <a:lnTo>
                        <a:pt x="257" y="746"/>
                      </a:lnTo>
                      <a:lnTo>
                        <a:pt x="251" y="778"/>
                      </a:lnTo>
                      <a:lnTo>
                        <a:pt x="241" y="809"/>
                      </a:lnTo>
                      <a:lnTo>
                        <a:pt x="234" y="841"/>
                      </a:lnTo>
                      <a:lnTo>
                        <a:pt x="222" y="871"/>
                      </a:lnTo>
                      <a:lnTo>
                        <a:pt x="211" y="904"/>
                      </a:lnTo>
                      <a:lnTo>
                        <a:pt x="200" y="932"/>
                      </a:lnTo>
                      <a:lnTo>
                        <a:pt x="186" y="961"/>
                      </a:lnTo>
                      <a:lnTo>
                        <a:pt x="171" y="989"/>
                      </a:lnTo>
                      <a:lnTo>
                        <a:pt x="156" y="1020"/>
                      </a:lnTo>
                      <a:lnTo>
                        <a:pt x="141" y="1046"/>
                      </a:lnTo>
                      <a:lnTo>
                        <a:pt x="124" y="10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ar-SA"/>
                </a:p>
              </p:txBody>
            </p:sp>
            <p:sp>
              <p:nvSpPr>
                <p:cNvPr id="45" name="Freeform 725">
                  <a:extLst>
                    <a:ext uri="{FF2B5EF4-FFF2-40B4-BE49-F238E27FC236}">
                      <a16:creationId xmlns:a16="http://schemas.microsoft.com/office/drawing/2014/main" id="{78C6B54D-21AD-447A-9E94-8081CD49D9D0}"/>
                    </a:ext>
                  </a:extLst>
                </p:cNvPr>
                <p:cNvSpPr>
                  <a:spLocks/>
                </p:cNvSpPr>
                <p:nvPr/>
              </p:nvSpPr>
              <p:spPr bwMode="auto">
                <a:xfrm>
                  <a:off x="2669" y="2281"/>
                  <a:ext cx="15" cy="60"/>
                </a:xfrm>
                <a:custGeom>
                  <a:avLst/>
                  <a:gdLst>
                    <a:gd name="T0" fmla="*/ 0 w 148"/>
                    <a:gd name="T1" fmla="*/ 0 h 582"/>
                    <a:gd name="T2" fmla="*/ 0 w 148"/>
                    <a:gd name="T3" fmla="*/ 0 h 582"/>
                    <a:gd name="T4" fmla="*/ 0 w 148"/>
                    <a:gd name="T5" fmla="*/ 0 h 582"/>
                    <a:gd name="T6" fmla="*/ 0 w 148"/>
                    <a:gd name="T7" fmla="*/ 0 h 582"/>
                    <a:gd name="T8" fmla="*/ 0 w 148"/>
                    <a:gd name="T9" fmla="*/ 0 h 582"/>
                    <a:gd name="T10" fmla="*/ 0 w 148"/>
                    <a:gd name="T11" fmla="*/ 0 h 582"/>
                    <a:gd name="T12" fmla="*/ 0 w 148"/>
                    <a:gd name="T13" fmla="*/ 0 h 582"/>
                    <a:gd name="T14" fmla="*/ 0 w 148"/>
                    <a:gd name="T15" fmla="*/ 0 h 582"/>
                    <a:gd name="T16" fmla="*/ 0 w 148"/>
                    <a:gd name="T17" fmla="*/ 0 h 582"/>
                    <a:gd name="T18" fmla="*/ 0 w 148"/>
                    <a:gd name="T19" fmla="*/ 0 h 582"/>
                    <a:gd name="T20" fmla="*/ 0 w 148"/>
                    <a:gd name="T21" fmla="*/ 0 h 582"/>
                    <a:gd name="T22" fmla="*/ 0 w 148"/>
                    <a:gd name="T23" fmla="*/ 0 h 582"/>
                    <a:gd name="T24" fmla="*/ 0 w 148"/>
                    <a:gd name="T25" fmla="*/ 0 h 582"/>
                    <a:gd name="T26" fmla="*/ 0 w 148"/>
                    <a:gd name="T27" fmla="*/ 0 h 582"/>
                    <a:gd name="T28" fmla="*/ 0 w 148"/>
                    <a:gd name="T29" fmla="*/ 0 h 582"/>
                    <a:gd name="T30" fmla="*/ 0 w 148"/>
                    <a:gd name="T31" fmla="*/ 0 h 582"/>
                    <a:gd name="T32" fmla="*/ 0 w 148"/>
                    <a:gd name="T33" fmla="*/ 0 h 582"/>
                    <a:gd name="T34" fmla="*/ 0 w 148"/>
                    <a:gd name="T35" fmla="*/ 0 h 582"/>
                    <a:gd name="T36" fmla="*/ 0 w 148"/>
                    <a:gd name="T37" fmla="*/ 0 h 582"/>
                    <a:gd name="T38" fmla="*/ 0 w 148"/>
                    <a:gd name="T39" fmla="*/ 0 h 582"/>
                    <a:gd name="T40" fmla="*/ 0 w 148"/>
                    <a:gd name="T41" fmla="*/ 0 h 582"/>
                    <a:gd name="T42" fmla="*/ 0 w 148"/>
                    <a:gd name="T43" fmla="*/ 0 h 582"/>
                    <a:gd name="T44" fmla="*/ 0 w 148"/>
                    <a:gd name="T45" fmla="*/ 0 h 582"/>
                    <a:gd name="T46" fmla="*/ 0 w 148"/>
                    <a:gd name="T47" fmla="*/ 0 h 582"/>
                    <a:gd name="T48" fmla="*/ 0 w 148"/>
                    <a:gd name="T49" fmla="*/ 0 h 582"/>
                    <a:gd name="T50" fmla="*/ 0 w 148"/>
                    <a:gd name="T51" fmla="*/ 0 h 582"/>
                    <a:gd name="T52" fmla="*/ 0 w 148"/>
                    <a:gd name="T53" fmla="*/ 0 h 582"/>
                    <a:gd name="T54" fmla="*/ 0 w 148"/>
                    <a:gd name="T55" fmla="*/ 0 h 582"/>
                    <a:gd name="T56" fmla="*/ 0 w 148"/>
                    <a:gd name="T57" fmla="*/ 0 h 582"/>
                    <a:gd name="T58" fmla="*/ 0 w 148"/>
                    <a:gd name="T59" fmla="*/ 0 h 582"/>
                    <a:gd name="T60" fmla="*/ 0 w 148"/>
                    <a:gd name="T61" fmla="*/ 0 h 582"/>
                    <a:gd name="T62" fmla="*/ 0 w 148"/>
                    <a:gd name="T63" fmla="*/ 0 h 582"/>
                    <a:gd name="T64" fmla="*/ 0 w 148"/>
                    <a:gd name="T65" fmla="*/ 0 h 582"/>
                    <a:gd name="T66" fmla="*/ 0 w 148"/>
                    <a:gd name="T67" fmla="*/ 0 h 582"/>
                    <a:gd name="T68" fmla="*/ 0 w 148"/>
                    <a:gd name="T69" fmla="*/ 0 h 582"/>
                    <a:gd name="T70" fmla="*/ 0 w 148"/>
                    <a:gd name="T71" fmla="*/ 0 h 582"/>
                    <a:gd name="T72" fmla="*/ 0 w 148"/>
                    <a:gd name="T73" fmla="*/ 0 h 582"/>
                    <a:gd name="T74" fmla="*/ 0 w 148"/>
                    <a:gd name="T75" fmla="*/ 0 h 582"/>
                    <a:gd name="T76" fmla="*/ 0 w 148"/>
                    <a:gd name="T77" fmla="*/ 0 h 58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8"/>
                    <a:gd name="T118" fmla="*/ 0 h 582"/>
                    <a:gd name="T119" fmla="*/ 148 w 148"/>
                    <a:gd name="T120" fmla="*/ 582 h 58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8" h="582">
                      <a:moveTo>
                        <a:pt x="69" y="582"/>
                      </a:moveTo>
                      <a:lnTo>
                        <a:pt x="63" y="580"/>
                      </a:lnTo>
                      <a:lnTo>
                        <a:pt x="57" y="580"/>
                      </a:lnTo>
                      <a:lnTo>
                        <a:pt x="53" y="576"/>
                      </a:lnTo>
                      <a:lnTo>
                        <a:pt x="48" y="576"/>
                      </a:lnTo>
                      <a:lnTo>
                        <a:pt x="42" y="574"/>
                      </a:lnTo>
                      <a:lnTo>
                        <a:pt x="38" y="572"/>
                      </a:lnTo>
                      <a:lnTo>
                        <a:pt x="32" y="570"/>
                      </a:lnTo>
                      <a:lnTo>
                        <a:pt x="29" y="570"/>
                      </a:lnTo>
                      <a:lnTo>
                        <a:pt x="36" y="555"/>
                      </a:lnTo>
                      <a:lnTo>
                        <a:pt x="46" y="542"/>
                      </a:lnTo>
                      <a:lnTo>
                        <a:pt x="53" y="526"/>
                      </a:lnTo>
                      <a:lnTo>
                        <a:pt x="61" y="513"/>
                      </a:lnTo>
                      <a:lnTo>
                        <a:pt x="69" y="496"/>
                      </a:lnTo>
                      <a:lnTo>
                        <a:pt x="74" y="481"/>
                      </a:lnTo>
                      <a:lnTo>
                        <a:pt x="82" y="466"/>
                      </a:lnTo>
                      <a:lnTo>
                        <a:pt x="88" y="450"/>
                      </a:lnTo>
                      <a:lnTo>
                        <a:pt x="91" y="433"/>
                      </a:lnTo>
                      <a:lnTo>
                        <a:pt x="95" y="416"/>
                      </a:lnTo>
                      <a:lnTo>
                        <a:pt x="99" y="399"/>
                      </a:lnTo>
                      <a:lnTo>
                        <a:pt x="103" y="382"/>
                      </a:lnTo>
                      <a:lnTo>
                        <a:pt x="105" y="365"/>
                      </a:lnTo>
                      <a:lnTo>
                        <a:pt x="107" y="348"/>
                      </a:lnTo>
                      <a:lnTo>
                        <a:pt x="108" y="331"/>
                      </a:lnTo>
                      <a:lnTo>
                        <a:pt x="108" y="313"/>
                      </a:lnTo>
                      <a:lnTo>
                        <a:pt x="108" y="293"/>
                      </a:lnTo>
                      <a:lnTo>
                        <a:pt x="107" y="273"/>
                      </a:lnTo>
                      <a:lnTo>
                        <a:pt x="103" y="253"/>
                      </a:lnTo>
                      <a:lnTo>
                        <a:pt x="101" y="232"/>
                      </a:lnTo>
                      <a:lnTo>
                        <a:pt x="95" y="213"/>
                      </a:lnTo>
                      <a:lnTo>
                        <a:pt x="91" y="194"/>
                      </a:lnTo>
                      <a:lnTo>
                        <a:pt x="86" y="175"/>
                      </a:lnTo>
                      <a:lnTo>
                        <a:pt x="80" y="156"/>
                      </a:lnTo>
                      <a:lnTo>
                        <a:pt x="70" y="138"/>
                      </a:lnTo>
                      <a:lnTo>
                        <a:pt x="63" y="119"/>
                      </a:lnTo>
                      <a:lnTo>
                        <a:pt x="55" y="102"/>
                      </a:lnTo>
                      <a:lnTo>
                        <a:pt x="46" y="87"/>
                      </a:lnTo>
                      <a:lnTo>
                        <a:pt x="34" y="70"/>
                      </a:lnTo>
                      <a:lnTo>
                        <a:pt x="25" y="55"/>
                      </a:lnTo>
                      <a:lnTo>
                        <a:pt x="11" y="40"/>
                      </a:lnTo>
                      <a:lnTo>
                        <a:pt x="0" y="24"/>
                      </a:lnTo>
                      <a:lnTo>
                        <a:pt x="10" y="17"/>
                      </a:lnTo>
                      <a:lnTo>
                        <a:pt x="17" y="11"/>
                      </a:lnTo>
                      <a:lnTo>
                        <a:pt x="25" y="5"/>
                      </a:lnTo>
                      <a:lnTo>
                        <a:pt x="32" y="0"/>
                      </a:lnTo>
                      <a:lnTo>
                        <a:pt x="46" y="15"/>
                      </a:lnTo>
                      <a:lnTo>
                        <a:pt x="57" y="32"/>
                      </a:lnTo>
                      <a:lnTo>
                        <a:pt x="69" y="49"/>
                      </a:lnTo>
                      <a:lnTo>
                        <a:pt x="82" y="66"/>
                      </a:lnTo>
                      <a:lnTo>
                        <a:pt x="91" y="85"/>
                      </a:lnTo>
                      <a:lnTo>
                        <a:pt x="101" y="104"/>
                      </a:lnTo>
                      <a:lnTo>
                        <a:pt x="108" y="121"/>
                      </a:lnTo>
                      <a:lnTo>
                        <a:pt x="118" y="142"/>
                      </a:lnTo>
                      <a:lnTo>
                        <a:pt x="124" y="163"/>
                      </a:lnTo>
                      <a:lnTo>
                        <a:pt x="129" y="182"/>
                      </a:lnTo>
                      <a:lnTo>
                        <a:pt x="135" y="203"/>
                      </a:lnTo>
                      <a:lnTo>
                        <a:pt x="141" y="224"/>
                      </a:lnTo>
                      <a:lnTo>
                        <a:pt x="143" y="247"/>
                      </a:lnTo>
                      <a:lnTo>
                        <a:pt x="146" y="268"/>
                      </a:lnTo>
                      <a:lnTo>
                        <a:pt x="148" y="291"/>
                      </a:lnTo>
                      <a:lnTo>
                        <a:pt x="148" y="313"/>
                      </a:lnTo>
                      <a:lnTo>
                        <a:pt x="148" y="331"/>
                      </a:lnTo>
                      <a:lnTo>
                        <a:pt x="146" y="350"/>
                      </a:lnTo>
                      <a:lnTo>
                        <a:pt x="145" y="367"/>
                      </a:lnTo>
                      <a:lnTo>
                        <a:pt x="143" y="386"/>
                      </a:lnTo>
                      <a:lnTo>
                        <a:pt x="139" y="403"/>
                      </a:lnTo>
                      <a:lnTo>
                        <a:pt x="135" y="422"/>
                      </a:lnTo>
                      <a:lnTo>
                        <a:pt x="131" y="439"/>
                      </a:lnTo>
                      <a:lnTo>
                        <a:pt x="127" y="456"/>
                      </a:lnTo>
                      <a:lnTo>
                        <a:pt x="122" y="471"/>
                      </a:lnTo>
                      <a:lnTo>
                        <a:pt x="116" y="488"/>
                      </a:lnTo>
                      <a:lnTo>
                        <a:pt x="108" y="504"/>
                      </a:lnTo>
                      <a:lnTo>
                        <a:pt x="101" y="521"/>
                      </a:lnTo>
                      <a:lnTo>
                        <a:pt x="93" y="536"/>
                      </a:lnTo>
                      <a:lnTo>
                        <a:pt x="86" y="551"/>
                      </a:lnTo>
                      <a:lnTo>
                        <a:pt x="76" y="566"/>
                      </a:lnTo>
                      <a:lnTo>
                        <a:pt x="69" y="5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ar-SA"/>
                </a:p>
              </p:txBody>
            </p:sp>
            <p:sp>
              <p:nvSpPr>
                <p:cNvPr id="46" name="Freeform 726">
                  <a:extLst>
                    <a:ext uri="{FF2B5EF4-FFF2-40B4-BE49-F238E27FC236}">
                      <a16:creationId xmlns:a16="http://schemas.microsoft.com/office/drawing/2014/main" id="{7FC42F6C-84F8-41AE-8663-9D14E70C63A9}"/>
                    </a:ext>
                  </a:extLst>
                </p:cNvPr>
                <p:cNvSpPr>
                  <a:spLocks/>
                </p:cNvSpPr>
                <p:nvPr/>
              </p:nvSpPr>
              <p:spPr bwMode="auto">
                <a:xfrm flipH="1">
                  <a:off x="2541" y="2272"/>
                  <a:ext cx="19" cy="78"/>
                </a:xfrm>
                <a:custGeom>
                  <a:avLst/>
                  <a:gdLst>
                    <a:gd name="T0" fmla="*/ 0 w 192"/>
                    <a:gd name="T1" fmla="*/ 0 h 755"/>
                    <a:gd name="T2" fmla="*/ 0 w 192"/>
                    <a:gd name="T3" fmla="*/ 0 h 755"/>
                    <a:gd name="T4" fmla="*/ 0 w 192"/>
                    <a:gd name="T5" fmla="*/ 0 h 755"/>
                    <a:gd name="T6" fmla="*/ 0 w 192"/>
                    <a:gd name="T7" fmla="*/ 0 h 755"/>
                    <a:gd name="T8" fmla="*/ 0 w 192"/>
                    <a:gd name="T9" fmla="*/ 0 h 755"/>
                    <a:gd name="T10" fmla="*/ 0 w 192"/>
                    <a:gd name="T11" fmla="*/ 0 h 755"/>
                    <a:gd name="T12" fmla="*/ 0 w 192"/>
                    <a:gd name="T13" fmla="*/ 0 h 755"/>
                    <a:gd name="T14" fmla="*/ 0 w 192"/>
                    <a:gd name="T15" fmla="*/ 0 h 755"/>
                    <a:gd name="T16" fmla="*/ 0 w 192"/>
                    <a:gd name="T17" fmla="*/ 0 h 755"/>
                    <a:gd name="T18" fmla="*/ 0 w 192"/>
                    <a:gd name="T19" fmla="*/ 0 h 755"/>
                    <a:gd name="T20" fmla="*/ 0 w 192"/>
                    <a:gd name="T21" fmla="*/ 0 h 755"/>
                    <a:gd name="T22" fmla="*/ 0 w 192"/>
                    <a:gd name="T23" fmla="*/ 0 h 755"/>
                    <a:gd name="T24" fmla="*/ 0 w 192"/>
                    <a:gd name="T25" fmla="*/ 0 h 755"/>
                    <a:gd name="T26" fmla="*/ 0 w 192"/>
                    <a:gd name="T27" fmla="*/ 0 h 755"/>
                    <a:gd name="T28" fmla="*/ 0 w 192"/>
                    <a:gd name="T29" fmla="*/ 0 h 755"/>
                    <a:gd name="T30" fmla="*/ 0 w 192"/>
                    <a:gd name="T31" fmla="*/ 0 h 755"/>
                    <a:gd name="T32" fmla="*/ 0 w 192"/>
                    <a:gd name="T33" fmla="*/ 0 h 755"/>
                    <a:gd name="T34" fmla="*/ 0 w 192"/>
                    <a:gd name="T35" fmla="*/ 0 h 755"/>
                    <a:gd name="T36" fmla="*/ 0 w 192"/>
                    <a:gd name="T37" fmla="*/ 0 h 755"/>
                    <a:gd name="T38" fmla="*/ 0 w 192"/>
                    <a:gd name="T39" fmla="*/ 0 h 755"/>
                    <a:gd name="T40" fmla="*/ 0 w 192"/>
                    <a:gd name="T41" fmla="*/ 0 h 755"/>
                    <a:gd name="T42" fmla="*/ 0 w 192"/>
                    <a:gd name="T43" fmla="*/ 0 h 755"/>
                    <a:gd name="T44" fmla="*/ 0 w 192"/>
                    <a:gd name="T45" fmla="*/ 0 h 755"/>
                    <a:gd name="T46" fmla="*/ 0 w 192"/>
                    <a:gd name="T47" fmla="*/ 0 h 755"/>
                    <a:gd name="T48" fmla="*/ 0 w 192"/>
                    <a:gd name="T49" fmla="*/ 0 h 755"/>
                    <a:gd name="T50" fmla="*/ 0 w 192"/>
                    <a:gd name="T51" fmla="*/ 0 h 755"/>
                    <a:gd name="T52" fmla="*/ 0 w 192"/>
                    <a:gd name="T53" fmla="*/ 0 h 755"/>
                    <a:gd name="T54" fmla="*/ 0 w 192"/>
                    <a:gd name="T55" fmla="*/ 0 h 755"/>
                    <a:gd name="T56" fmla="*/ 0 w 192"/>
                    <a:gd name="T57" fmla="*/ 0 h 755"/>
                    <a:gd name="T58" fmla="*/ 0 w 192"/>
                    <a:gd name="T59" fmla="*/ 0 h 755"/>
                    <a:gd name="T60" fmla="*/ 0 w 192"/>
                    <a:gd name="T61" fmla="*/ 0 h 755"/>
                    <a:gd name="T62" fmla="*/ 0 w 192"/>
                    <a:gd name="T63" fmla="*/ 0 h 755"/>
                    <a:gd name="T64" fmla="*/ 0 w 192"/>
                    <a:gd name="T65" fmla="*/ 0 h 755"/>
                    <a:gd name="T66" fmla="*/ 0 w 192"/>
                    <a:gd name="T67" fmla="*/ 0 h 755"/>
                    <a:gd name="T68" fmla="*/ 0 w 192"/>
                    <a:gd name="T69" fmla="*/ 0 h 755"/>
                    <a:gd name="T70" fmla="*/ 0 w 192"/>
                    <a:gd name="T71" fmla="*/ 0 h 755"/>
                    <a:gd name="T72" fmla="*/ 0 w 192"/>
                    <a:gd name="T73" fmla="*/ 0 h 755"/>
                    <a:gd name="T74" fmla="*/ 0 w 192"/>
                    <a:gd name="T75" fmla="*/ 0 h 755"/>
                    <a:gd name="T76" fmla="*/ 0 w 192"/>
                    <a:gd name="T77" fmla="*/ 0 h 755"/>
                    <a:gd name="T78" fmla="*/ 0 w 192"/>
                    <a:gd name="T79" fmla="*/ 0 h 755"/>
                    <a:gd name="T80" fmla="*/ 0 w 192"/>
                    <a:gd name="T81" fmla="*/ 0 h 75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92"/>
                    <a:gd name="T124" fmla="*/ 0 h 755"/>
                    <a:gd name="T125" fmla="*/ 192 w 192"/>
                    <a:gd name="T126" fmla="*/ 755 h 75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92" h="755">
                      <a:moveTo>
                        <a:pt x="87" y="755"/>
                      </a:moveTo>
                      <a:lnTo>
                        <a:pt x="80" y="753"/>
                      </a:lnTo>
                      <a:lnTo>
                        <a:pt x="74" y="751"/>
                      </a:lnTo>
                      <a:lnTo>
                        <a:pt x="66" y="747"/>
                      </a:lnTo>
                      <a:lnTo>
                        <a:pt x="61" y="745"/>
                      </a:lnTo>
                      <a:lnTo>
                        <a:pt x="55" y="744"/>
                      </a:lnTo>
                      <a:lnTo>
                        <a:pt x="49" y="742"/>
                      </a:lnTo>
                      <a:lnTo>
                        <a:pt x="42" y="738"/>
                      </a:lnTo>
                      <a:lnTo>
                        <a:pt x="36" y="738"/>
                      </a:lnTo>
                      <a:lnTo>
                        <a:pt x="47" y="719"/>
                      </a:lnTo>
                      <a:lnTo>
                        <a:pt x="59" y="702"/>
                      </a:lnTo>
                      <a:lnTo>
                        <a:pt x="68" y="683"/>
                      </a:lnTo>
                      <a:lnTo>
                        <a:pt x="80" y="664"/>
                      </a:lnTo>
                      <a:lnTo>
                        <a:pt x="87" y="645"/>
                      </a:lnTo>
                      <a:lnTo>
                        <a:pt x="97" y="624"/>
                      </a:lnTo>
                      <a:lnTo>
                        <a:pt x="104" y="603"/>
                      </a:lnTo>
                      <a:lnTo>
                        <a:pt x="112" y="584"/>
                      </a:lnTo>
                      <a:lnTo>
                        <a:pt x="118" y="561"/>
                      </a:lnTo>
                      <a:lnTo>
                        <a:pt x="123" y="540"/>
                      </a:lnTo>
                      <a:lnTo>
                        <a:pt x="127" y="519"/>
                      </a:lnTo>
                      <a:lnTo>
                        <a:pt x="133" y="498"/>
                      </a:lnTo>
                      <a:lnTo>
                        <a:pt x="135" y="475"/>
                      </a:lnTo>
                      <a:lnTo>
                        <a:pt x="139" y="453"/>
                      </a:lnTo>
                      <a:lnTo>
                        <a:pt x="139" y="430"/>
                      </a:lnTo>
                      <a:lnTo>
                        <a:pt x="141" y="407"/>
                      </a:lnTo>
                      <a:lnTo>
                        <a:pt x="139" y="380"/>
                      </a:lnTo>
                      <a:lnTo>
                        <a:pt x="139" y="354"/>
                      </a:lnTo>
                      <a:lnTo>
                        <a:pt x="135" y="327"/>
                      </a:lnTo>
                      <a:lnTo>
                        <a:pt x="131" y="302"/>
                      </a:lnTo>
                      <a:lnTo>
                        <a:pt x="123" y="276"/>
                      </a:lnTo>
                      <a:lnTo>
                        <a:pt x="118" y="251"/>
                      </a:lnTo>
                      <a:lnTo>
                        <a:pt x="110" y="226"/>
                      </a:lnTo>
                      <a:lnTo>
                        <a:pt x="103" y="204"/>
                      </a:lnTo>
                      <a:lnTo>
                        <a:pt x="91" y="179"/>
                      </a:lnTo>
                      <a:lnTo>
                        <a:pt x="82" y="156"/>
                      </a:lnTo>
                      <a:lnTo>
                        <a:pt x="70" y="133"/>
                      </a:lnTo>
                      <a:lnTo>
                        <a:pt x="57" y="110"/>
                      </a:lnTo>
                      <a:lnTo>
                        <a:pt x="44" y="89"/>
                      </a:lnTo>
                      <a:lnTo>
                        <a:pt x="30" y="69"/>
                      </a:lnTo>
                      <a:lnTo>
                        <a:pt x="15" y="50"/>
                      </a:lnTo>
                      <a:lnTo>
                        <a:pt x="0" y="31"/>
                      </a:lnTo>
                      <a:lnTo>
                        <a:pt x="6" y="27"/>
                      </a:lnTo>
                      <a:lnTo>
                        <a:pt x="9" y="23"/>
                      </a:lnTo>
                      <a:lnTo>
                        <a:pt x="15" y="17"/>
                      </a:lnTo>
                      <a:lnTo>
                        <a:pt x="21" y="13"/>
                      </a:lnTo>
                      <a:lnTo>
                        <a:pt x="25" y="10"/>
                      </a:lnTo>
                      <a:lnTo>
                        <a:pt x="30" y="6"/>
                      </a:lnTo>
                      <a:lnTo>
                        <a:pt x="34" y="2"/>
                      </a:lnTo>
                      <a:lnTo>
                        <a:pt x="40" y="0"/>
                      </a:lnTo>
                      <a:lnTo>
                        <a:pt x="57" y="21"/>
                      </a:lnTo>
                      <a:lnTo>
                        <a:pt x="74" y="42"/>
                      </a:lnTo>
                      <a:lnTo>
                        <a:pt x="89" y="65"/>
                      </a:lnTo>
                      <a:lnTo>
                        <a:pt x="104" y="88"/>
                      </a:lnTo>
                      <a:lnTo>
                        <a:pt x="116" y="110"/>
                      </a:lnTo>
                      <a:lnTo>
                        <a:pt x="129" y="135"/>
                      </a:lnTo>
                      <a:lnTo>
                        <a:pt x="141" y="160"/>
                      </a:lnTo>
                      <a:lnTo>
                        <a:pt x="152" y="186"/>
                      </a:lnTo>
                      <a:lnTo>
                        <a:pt x="160" y="211"/>
                      </a:lnTo>
                      <a:lnTo>
                        <a:pt x="169" y="238"/>
                      </a:lnTo>
                      <a:lnTo>
                        <a:pt x="175" y="264"/>
                      </a:lnTo>
                      <a:lnTo>
                        <a:pt x="182" y="293"/>
                      </a:lnTo>
                      <a:lnTo>
                        <a:pt x="186" y="320"/>
                      </a:lnTo>
                      <a:lnTo>
                        <a:pt x="188" y="348"/>
                      </a:lnTo>
                      <a:lnTo>
                        <a:pt x="190" y="378"/>
                      </a:lnTo>
                      <a:lnTo>
                        <a:pt x="192" y="407"/>
                      </a:lnTo>
                      <a:lnTo>
                        <a:pt x="192" y="430"/>
                      </a:lnTo>
                      <a:lnTo>
                        <a:pt x="190" y="455"/>
                      </a:lnTo>
                      <a:lnTo>
                        <a:pt x="188" y="477"/>
                      </a:lnTo>
                      <a:lnTo>
                        <a:pt x="184" y="502"/>
                      </a:lnTo>
                      <a:lnTo>
                        <a:pt x="180" y="523"/>
                      </a:lnTo>
                      <a:lnTo>
                        <a:pt x="175" y="546"/>
                      </a:lnTo>
                      <a:lnTo>
                        <a:pt x="169" y="569"/>
                      </a:lnTo>
                      <a:lnTo>
                        <a:pt x="165" y="591"/>
                      </a:lnTo>
                      <a:lnTo>
                        <a:pt x="156" y="612"/>
                      </a:lnTo>
                      <a:lnTo>
                        <a:pt x="148" y="635"/>
                      </a:lnTo>
                      <a:lnTo>
                        <a:pt x="139" y="654"/>
                      </a:lnTo>
                      <a:lnTo>
                        <a:pt x="131" y="677"/>
                      </a:lnTo>
                      <a:lnTo>
                        <a:pt x="120" y="696"/>
                      </a:lnTo>
                      <a:lnTo>
                        <a:pt x="110" y="717"/>
                      </a:lnTo>
                      <a:lnTo>
                        <a:pt x="99" y="736"/>
                      </a:lnTo>
                      <a:lnTo>
                        <a:pt x="87" y="7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ar-SA"/>
                </a:p>
              </p:txBody>
            </p:sp>
            <p:sp>
              <p:nvSpPr>
                <p:cNvPr id="47" name="Freeform 727">
                  <a:extLst>
                    <a:ext uri="{FF2B5EF4-FFF2-40B4-BE49-F238E27FC236}">
                      <a16:creationId xmlns:a16="http://schemas.microsoft.com/office/drawing/2014/main" id="{999F6FEC-C001-4115-8A81-61B3D7DB3582}"/>
                    </a:ext>
                  </a:extLst>
                </p:cNvPr>
                <p:cNvSpPr>
                  <a:spLocks/>
                </p:cNvSpPr>
                <p:nvPr/>
              </p:nvSpPr>
              <p:spPr bwMode="auto">
                <a:xfrm flipH="1">
                  <a:off x="2504" y="2265"/>
                  <a:ext cx="23" cy="92"/>
                </a:xfrm>
                <a:custGeom>
                  <a:avLst/>
                  <a:gdLst>
                    <a:gd name="T0" fmla="*/ 0 w 230"/>
                    <a:gd name="T1" fmla="*/ 0 h 897"/>
                    <a:gd name="T2" fmla="*/ 0 w 230"/>
                    <a:gd name="T3" fmla="*/ 0 h 897"/>
                    <a:gd name="T4" fmla="*/ 0 w 230"/>
                    <a:gd name="T5" fmla="*/ 0 h 897"/>
                    <a:gd name="T6" fmla="*/ 0 w 230"/>
                    <a:gd name="T7" fmla="*/ 0 h 897"/>
                    <a:gd name="T8" fmla="*/ 0 w 230"/>
                    <a:gd name="T9" fmla="*/ 0 h 897"/>
                    <a:gd name="T10" fmla="*/ 0 w 230"/>
                    <a:gd name="T11" fmla="*/ 0 h 897"/>
                    <a:gd name="T12" fmla="*/ 0 w 230"/>
                    <a:gd name="T13" fmla="*/ 0 h 897"/>
                    <a:gd name="T14" fmla="*/ 0 w 230"/>
                    <a:gd name="T15" fmla="*/ 0 h 897"/>
                    <a:gd name="T16" fmla="*/ 0 w 230"/>
                    <a:gd name="T17" fmla="*/ 0 h 897"/>
                    <a:gd name="T18" fmla="*/ 0 w 230"/>
                    <a:gd name="T19" fmla="*/ 0 h 897"/>
                    <a:gd name="T20" fmla="*/ 0 w 230"/>
                    <a:gd name="T21" fmla="*/ 0 h 897"/>
                    <a:gd name="T22" fmla="*/ 0 w 230"/>
                    <a:gd name="T23" fmla="*/ 0 h 897"/>
                    <a:gd name="T24" fmla="*/ 0 w 230"/>
                    <a:gd name="T25" fmla="*/ 0 h 897"/>
                    <a:gd name="T26" fmla="*/ 0 w 230"/>
                    <a:gd name="T27" fmla="*/ 0 h 897"/>
                    <a:gd name="T28" fmla="*/ 0 w 230"/>
                    <a:gd name="T29" fmla="*/ 0 h 897"/>
                    <a:gd name="T30" fmla="*/ 0 w 230"/>
                    <a:gd name="T31" fmla="*/ 0 h 897"/>
                    <a:gd name="T32" fmla="*/ 0 w 230"/>
                    <a:gd name="T33" fmla="*/ 0 h 897"/>
                    <a:gd name="T34" fmla="*/ 0 w 230"/>
                    <a:gd name="T35" fmla="*/ 0 h 897"/>
                    <a:gd name="T36" fmla="*/ 0 w 230"/>
                    <a:gd name="T37" fmla="*/ 0 h 897"/>
                    <a:gd name="T38" fmla="*/ 0 w 230"/>
                    <a:gd name="T39" fmla="*/ 0 h 897"/>
                    <a:gd name="T40" fmla="*/ 0 w 230"/>
                    <a:gd name="T41" fmla="*/ 0 h 897"/>
                    <a:gd name="T42" fmla="*/ 0 w 230"/>
                    <a:gd name="T43" fmla="*/ 0 h 897"/>
                    <a:gd name="T44" fmla="*/ 0 w 230"/>
                    <a:gd name="T45" fmla="*/ 0 h 897"/>
                    <a:gd name="T46" fmla="*/ 0 w 230"/>
                    <a:gd name="T47" fmla="*/ 0 h 897"/>
                    <a:gd name="T48" fmla="*/ 0 w 230"/>
                    <a:gd name="T49" fmla="*/ 0 h 897"/>
                    <a:gd name="T50" fmla="*/ 0 w 230"/>
                    <a:gd name="T51" fmla="*/ 0 h 897"/>
                    <a:gd name="T52" fmla="*/ 0 w 230"/>
                    <a:gd name="T53" fmla="*/ 0 h 897"/>
                    <a:gd name="T54" fmla="*/ 0 w 230"/>
                    <a:gd name="T55" fmla="*/ 0 h 897"/>
                    <a:gd name="T56" fmla="*/ 0 w 230"/>
                    <a:gd name="T57" fmla="*/ 0 h 897"/>
                    <a:gd name="T58" fmla="*/ 0 w 230"/>
                    <a:gd name="T59" fmla="*/ 0 h 897"/>
                    <a:gd name="T60" fmla="*/ 0 w 230"/>
                    <a:gd name="T61" fmla="*/ 0 h 897"/>
                    <a:gd name="T62" fmla="*/ 0 w 230"/>
                    <a:gd name="T63" fmla="*/ 0 h 897"/>
                    <a:gd name="T64" fmla="*/ 0 w 230"/>
                    <a:gd name="T65" fmla="*/ 0 h 897"/>
                    <a:gd name="T66" fmla="*/ 0 w 230"/>
                    <a:gd name="T67" fmla="*/ 0 h 897"/>
                    <a:gd name="T68" fmla="*/ 0 w 230"/>
                    <a:gd name="T69" fmla="*/ 0 h 897"/>
                    <a:gd name="T70" fmla="*/ 0 w 230"/>
                    <a:gd name="T71" fmla="*/ 0 h 897"/>
                    <a:gd name="T72" fmla="*/ 0 w 230"/>
                    <a:gd name="T73" fmla="*/ 0 h 897"/>
                    <a:gd name="T74" fmla="*/ 0 w 230"/>
                    <a:gd name="T75" fmla="*/ 0 h 897"/>
                    <a:gd name="T76" fmla="*/ 0 w 230"/>
                    <a:gd name="T77" fmla="*/ 0 h 897"/>
                    <a:gd name="T78" fmla="*/ 0 w 230"/>
                    <a:gd name="T79" fmla="*/ 0 h 897"/>
                    <a:gd name="T80" fmla="*/ 0 w 230"/>
                    <a:gd name="T81" fmla="*/ 0 h 89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30"/>
                    <a:gd name="T124" fmla="*/ 0 h 897"/>
                    <a:gd name="T125" fmla="*/ 230 w 230"/>
                    <a:gd name="T126" fmla="*/ 897 h 89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30" h="897">
                      <a:moveTo>
                        <a:pt x="105" y="897"/>
                      </a:moveTo>
                      <a:lnTo>
                        <a:pt x="97" y="893"/>
                      </a:lnTo>
                      <a:lnTo>
                        <a:pt x="90" y="891"/>
                      </a:lnTo>
                      <a:lnTo>
                        <a:pt x="82" y="887"/>
                      </a:lnTo>
                      <a:lnTo>
                        <a:pt x="74" y="886"/>
                      </a:lnTo>
                      <a:lnTo>
                        <a:pt x="65" y="884"/>
                      </a:lnTo>
                      <a:lnTo>
                        <a:pt x="57" y="880"/>
                      </a:lnTo>
                      <a:lnTo>
                        <a:pt x="50" y="878"/>
                      </a:lnTo>
                      <a:lnTo>
                        <a:pt x="42" y="876"/>
                      </a:lnTo>
                      <a:lnTo>
                        <a:pt x="55" y="855"/>
                      </a:lnTo>
                      <a:lnTo>
                        <a:pt x="69" y="832"/>
                      </a:lnTo>
                      <a:lnTo>
                        <a:pt x="82" y="810"/>
                      </a:lnTo>
                      <a:lnTo>
                        <a:pt x="95" y="789"/>
                      </a:lnTo>
                      <a:lnTo>
                        <a:pt x="105" y="764"/>
                      </a:lnTo>
                      <a:lnTo>
                        <a:pt x="114" y="741"/>
                      </a:lnTo>
                      <a:lnTo>
                        <a:pt x="124" y="716"/>
                      </a:lnTo>
                      <a:lnTo>
                        <a:pt x="133" y="694"/>
                      </a:lnTo>
                      <a:lnTo>
                        <a:pt x="141" y="667"/>
                      </a:lnTo>
                      <a:lnTo>
                        <a:pt x="149" y="642"/>
                      </a:lnTo>
                      <a:lnTo>
                        <a:pt x="152" y="616"/>
                      </a:lnTo>
                      <a:lnTo>
                        <a:pt x="158" y="591"/>
                      </a:lnTo>
                      <a:lnTo>
                        <a:pt x="162" y="562"/>
                      </a:lnTo>
                      <a:lnTo>
                        <a:pt x="166" y="538"/>
                      </a:lnTo>
                      <a:lnTo>
                        <a:pt x="166" y="511"/>
                      </a:lnTo>
                      <a:lnTo>
                        <a:pt x="168" y="484"/>
                      </a:lnTo>
                      <a:lnTo>
                        <a:pt x="166" y="452"/>
                      </a:lnTo>
                      <a:lnTo>
                        <a:pt x="164" y="420"/>
                      </a:lnTo>
                      <a:lnTo>
                        <a:pt x="160" y="389"/>
                      </a:lnTo>
                      <a:lnTo>
                        <a:pt x="156" y="359"/>
                      </a:lnTo>
                      <a:lnTo>
                        <a:pt x="149" y="328"/>
                      </a:lnTo>
                      <a:lnTo>
                        <a:pt x="141" y="298"/>
                      </a:lnTo>
                      <a:lnTo>
                        <a:pt x="131" y="270"/>
                      </a:lnTo>
                      <a:lnTo>
                        <a:pt x="122" y="241"/>
                      </a:lnTo>
                      <a:lnTo>
                        <a:pt x="111" y="213"/>
                      </a:lnTo>
                      <a:lnTo>
                        <a:pt x="99" y="186"/>
                      </a:lnTo>
                      <a:lnTo>
                        <a:pt x="84" y="159"/>
                      </a:lnTo>
                      <a:lnTo>
                        <a:pt x="71" y="135"/>
                      </a:lnTo>
                      <a:lnTo>
                        <a:pt x="54" y="108"/>
                      </a:lnTo>
                      <a:lnTo>
                        <a:pt x="36" y="83"/>
                      </a:lnTo>
                      <a:lnTo>
                        <a:pt x="19" y="60"/>
                      </a:lnTo>
                      <a:lnTo>
                        <a:pt x="0" y="38"/>
                      </a:lnTo>
                      <a:lnTo>
                        <a:pt x="8" y="32"/>
                      </a:lnTo>
                      <a:lnTo>
                        <a:pt x="14" y="28"/>
                      </a:lnTo>
                      <a:lnTo>
                        <a:pt x="19" y="22"/>
                      </a:lnTo>
                      <a:lnTo>
                        <a:pt x="27" y="19"/>
                      </a:lnTo>
                      <a:lnTo>
                        <a:pt x="33" y="13"/>
                      </a:lnTo>
                      <a:lnTo>
                        <a:pt x="38" y="7"/>
                      </a:lnTo>
                      <a:lnTo>
                        <a:pt x="44" y="3"/>
                      </a:lnTo>
                      <a:lnTo>
                        <a:pt x="50" y="0"/>
                      </a:lnTo>
                      <a:lnTo>
                        <a:pt x="71" y="24"/>
                      </a:lnTo>
                      <a:lnTo>
                        <a:pt x="90" y="51"/>
                      </a:lnTo>
                      <a:lnTo>
                        <a:pt x="107" y="76"/>
                      </a:lnTo>
                      <a:lnTo>
                        <a:pt x="124" y="104"/>
                      </a:lnTo>
                      <a:lnTo>
                        <a:pt x="141" y="131"/>
                      </a:lnTo>
                      <a:lnTo>
                        <a:pt x="156" y="161"/>
                      </a:lnTo>
                      <a:lnTo>
                        <a:pt x="169" y="190"/>
                      </a:lnTo>
                      <a:lnTo>
                        <a:pt x="181" y="220"/>
                      </a:lnTo>
                      <a:lnTo>
                        <a:pt x="192" y="252"/>
                      </a:lnTo>
                      <a:lnTo>
                        <a:pt x="202" y="283"/>
                      </a:lnTo>
                      <a:lnTo>
                        <a:pt x="209" y="315"/>
                      </a:lnTo>
                      <a:lnTo>
                        <a:pt x="217" y="348"/>
                      </a:lnTo>
                      <a:lnTo>
                        <a:pt x="223" y="382"/>
                      </a:lnTo>
                      <a:lnTo>
                        <a:pt x="227" y="414"/>
                      </a:lnTo>
                      <a:lnTo>
                        <a:pt x="228" y="448"/>
                      </a:lnTo>
                      <a:lnTo>
                        <a:pt x="230" y="484"/>
                      </a:lnTo>
                      <a:lnTo>
                        <a:pt x="228" y="511"/>
                      </a:lnTo>
                      <a:lnTo>
                        <a:pt x="227" y="540"/>
                      </a:lnTo>
                      <a:lnTo>
                        <a:pt x="223" y="568"/>
                      </a:lnTo>
                      <a:lnTo>
                        <a:pt x="221" y="597"/>
                      </a:lnTo>
                      <a:lnTo>
                        <a:pt x="215" y="621"/>
                      </a:lnTo>
                      <a:lnTo>
                        <a:pt x="209" y="648"/>
                      </a:lnTo>
                      <a:lnTo>
                        <a:pt x="204" y="675"/>
                      </a:lnTo>
                      <a:lnTo>
                        <a:pt x="196" y="703"/>
                      </a:lnTo>
                      <a:lnTo>
                        <a:pt x="187" y="728"/>
                      </a:lnTo>
                      <a:lnTo>
                        <a:pt x="177" y="752"/>
                      </a:lnTo>
                      <a:lnTo>
                        <a:pt x="166" y="777"/>
                      </a:lnTo>
                      <a:lnTo>
                        <a:pt x="156" y="802"/>
                      </a:lnTo>
                      <a:lnTo>
                        <a:pt x="143" y="827"/>
                      </a:lnTo>
                      <a:lnTo>
                        <a:pt x="131" y="849"/>
                      </a:lnTo>
                      <a:lnTo>
                        <a:pt x="118" y="872"/>
                      </a:lnTo>
                      <a:lnTo>
                        <a:pt x="105" y="8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ar-SA"/>
                </a:p>
              </p:txBody>
            </p:sp>
            <p:sp>
              <p:nvSpPr>
                <p:cNvPr id="48" name="Freeform 728">
                  <a:extLst>
                    <a:ext uri="{FF2B5EF4-FFF2-40B4-BE49-F238E27FC236}">
                      <a16:creationId xmlns:a16="http://schemas.microsoft.com/office/drawing/2014/main" id="{BCAC17D7-77E8-4DA4-BE2A-9A4CC2F45A94}"/>
                    </a:ext>
                  </a:extLst>
                </p:cNvPr>
                <p:cNvSpPr>
                  <a:spLocks/>
                </p:cNvSpPr>
                <p:nvPr/>
              </p:nvSpPr>
              <p:spPr bwMode="auto">
                <a:xfrm flipH="1">
                  <a:off x="2463" y="2256"/>
                  <a:ext cx="27" cy="110"/>
                </a:xfrm>
                <a:custGeom>
                  <a:avLst/>
                  <a:gdLst>
                    <a:gd name="T0" fmla="*/ 0 w 274"/>
                    <a:gd name="T1" fmla="*/ 0 h 1073"/>
                    <a:gd name="T2" fmla="*/ 0 w 274"/>
                    <a:gd name="T3" fmla="*/ 0 h 1073"/>
                    <a:gd name="T4" fmla="*/ 0 w 274"/>
                    <a:gd name="T5" fmla="*/ 0 h 1073"/>
                    <a:gd name="T6" fmla="*/ 0 w 274"/>
                    <a:gd name="T7" fmla="*/ 0 h 1073"/>
                    <a:gd name="T8" fmla="*/ 0 w 274"/>
                    <a:gd name="T9" fmla="*/ 0 h 1073"/>
                    <a:gd name="T10" fmla="*/ 0 w 274"/>
                    <a:gd name="T11" fmla="*/ 0 h 1073"/>
                    <a:gd name="T12" fmla="*/ 0 w 274"/>
                    <a:gd name="T13" fmla="*/ 0 h 1073"/>
                    <a:gd name="T14" fmla="*/ 0 w 274"/>
                    <a:gd name="T15" fmla="*/ 0 h 1073"/>
                    <a:gd name="T16" fmla="*/ 0 w 274"/>
                    <a:gd name="T17" fmla="*/ 0 h 1073"/>
                    <a:gd name="T18" fmla="*/ 0 w 274"/>
                    <a:gd name="T19" fmla="*/ 0 h 1073"/>
                    <a:gd name="T20" fmla="*/ 0 w 274"/>
                    <a:gd name="T21" fmla="*/ 0 h 1073"/>
                    <a:gd name="T22" fmla="*/ 0 w 274"/>
                    <a:gd name="T23" fmla="*/ 0 h 1073"/>
                    <a:gd name="T24" fmla="*/ 0 w 274"/>
                    <a:gd name="T25" fmla="*/ 0 h 1073"/>
                    <a:gd name="T26" fmla="*/ 0 w 274"/>
                    <a:gd name="T27" fmla="*/ 0 h 1073"/>
                    <a:gd name="T28" fmla="*/ 0 w 274"/>
                    <a:gd name="T29" fmla="*/ 0 h 1073"/>
                    <a:gd name="T30" fmla="*/ 0 w 274"/>
                    <a:gd name="T31" fmla="*/ 0 h 1073"/>
                    <a:gd name="T32" fmla="*/ 0 w 274"/>
                    <a:gd name="T33" fmla="*/ 0 h 1073"/>
                    <a:gd name="T34" fmla="*/ 0 w 274"/>
                    <a:gd name="T35" fmla="*/ 0 h 1073"/>
                    <a:gd name="T36" fmla="*/ 0 w 274"/>
                    <a:gd name="T37" fmla="*/ 0 h 1073"/>
                    <a:gd name="T38" fmla="*/ 0 w 274"/>
                    <a:gd name="T39" fmla="*/ 0 h 1073"/>
                    <a:gd name="T40" fmla="*/ 0 w 274"/>
                    <a:gd name="T41" fmla="*/ 0 h 1073"/>
                    <a:gd name="T42" fmla="*/ 0 w 274"/>
                    <a:gd name="T43" fmla="*/ 0 h 1073"/>
                    <a:gd name="T44" fmla="*/ 0 w 274"/>
                    <a:gd name="T45" fmla="*/ 0 h 1073"/>
                    <a:gd name="T46" fmla="*/ 0 w 274"/>
                    <a:gd name="T47" fmla="*/ 0 h 1073"/>
                    <a:gd name="T48" fmla="*/ 0 w 274"/>
                    <a:gd name="T49" fmla="*/ 0 h 1073"/>
                    <a:gd name="T50" fmla="*/ 0 w 274"/>
                    <a:gd name="T51" fmla="*/ 0 h 1073"/>
                    <a:gd name="T52" fmla="*/ 0 w 274"/>
                    <a:gd name="T53" fmla="*/ 0 h 1073"/>
                    <a:gd name="T54" fmla="*/ 0 w 274"/>
                    <a:gd name="T55" fmla="*/ 0 h 1073"/>
                    <a:gd name="T56" fmla="*/ 0 w 274"/>
                    <a:gd name="T57" fmla="*/ 0 h 1073"/>
                    <a:gd name="T58" fmla="*/ 0 w 274"/>
                    <a:gd name="T59" fmla="*/ 0 h 1073"/>
                    <a:gd name="T60" fmla="*/ 0 w 274"/>
                    <a:gd name="T61" fmla="*/ 0 h 1073"/>
                    <a:gd name="T62" fmla="*/ 0 w 274"/>
                    <a:gd name="T63" fmla="*/ 0 h 1073"/>
                    <a:gd name="T64" fmla="*/ 0 w 274"/>
                    <a:gd name="T65" fmla="*/ 0 h 1073"/>
                    <a:gd name="T66" fmla="*/ 0 w 274"/>
                    <a:gd name="T67" fmla="*/ 0 h 1073"/>
                    <a:gd name="T68" fmla="*/ 0 w 274"/>
                    <a:gd name="T69" fmla="*/ 0 h 1073"/>
                    <a:gd name="T70" fmla="*/ 0 w 274"/>
                    <a:gd name="T71" fmla="*/ 0 h 1073"/>
                    <a:gd name="T72" fmla="*/ 0 w 274"/>
                    <a:gd name="T73" fmla="*/ 0 h 1073"/>
                    <a:gd name="T74" fmla="*/ 0 w 274"/>
                    <a:gd name="T75" fmla="*/ 0 h 1073"/>
                    <a:gd name="T76" fmla="*/ 0 w 274"/>
                    <a:gd name="T77" fmla="*/ 0 h 1073"/>
                    <a:gd name="T78" fmla="*/ 0 w 274"/>
                    <a:gd name="T79" fmla="*/ 0 h 1073"/>
                    <a:gd name="T80" fmla="*/ 0 w 274"/>
                    <a:gd name="T81" fmla="*/ 0 h 1073"/>
                    <a:gd name="T82" fmla="*/ 0 w 274"/>
                    <a:gd name="T83" fmla="*/ 0 h 1073"/>
                    <a:gd name="T84" fmla="*/ 0 w 274"/>
                    <a:gd name="T85" fmla="*/ 0 h 107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74"/>
                    <a:gd name="T130" fmla="*/ 0 h 1073"/>
                    <a:gd name="T131" fmla="*/ 274 w 274"/>
                    <a:gd name="T132" fmla="*/ 1073 h 107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74" h="1073">
                      <a:moveTo>
                        <a:pt x="124" y="1073"/>
                      </a:moveTo>
                      <a:lnTo>
                        <a:pt x="114" y="1071"/>
                      </a:lnTo>
                      <a:lnTo>
                        <a:pt x="105" y="1067"/>
                      </a:lnTo>
                      <a:lnTo>
                        <a:pt x="95" y="1063"/>
                      </a:lnTo>
                      <a:lnTo>
                        <a:pt x="87" y="1061"/>
                      </a:lnTo>
                      <a:lnTo>
                        <a:pt x="82" y="1060"/>
                      </a:lnTo>
                      <a:lnTo>
                        <a:pt x="78" y="1058"/>
                      </a:lnTo>
                      <a:lnTo>
                        <a:pt x="72" y="1056"/>
                      </a:lnTo>
                      <a:lnTo>
                        <a:pt x="68" y="1054"/>
                      </a:lnTo>
                      <a:lnTo>
                        <a:pt x="63" y="1054"/>
                      </a:lnTo>
                      <a:lnTo>
                        <a:pt x="59" y="1052"/>
                      </a:lnTo>
                      <a:lnTo>
                        <a:pt x="53" y="1050"/>
                      </a:lnTo>
                      <a:lnTo>
                        <a:pt x="49" y="1048"/>
                      </a:lnTo>
                      <a:lnTo>
                        <a:pt x="67" y="1023"/>
                      </a:lnTo>
                      <a:lnTo>
                        <a:pt x="82" y="997"/>
                      </a:lnTo>
                      <a:lnTo>
                        <a:pt x="97" y="970"/>
                      </a:lnTo>
                      <a:lnTo>
                        <a:pt x="112" y="944"/>
                      </a:lnTo>
                      <a:lnTo>
                        <a:pt x="125" y="915"/>
                      </a:lnTo>
                      <a:lnTo>
                        <a:pt x="137" y="887"/>
                      </a:lnTo>
                      <a:lnTo>
                        <a:pt x="148" y="858"/>
                      </a:lnTo>
                      <a:lnTo>
                        <a:pt x="160" y="829"/>
                      </a:lnTo>
                      <a:lnTo>
                        <a:pt x="167" y="799"/>
                      </a:lnTo>
                      <a:lnTo>
                        <a:pt x="177" y="769"/>
                      </a:lnTo>
                      <a:lnTo>
                        <a:pt x="183" y="736"/>
                      </a:lnTo>
                      <a:lnTo>
                        <a:pt x="188" y="706"/>
                      </a:lnTo>
                      <a:lnTo>
                        <a:pt x="192" y="674"/>
                      </a:lnTo>
                      <a:lnTo>
                        <a:pt x="196" y="643"/>
                      </a:lnTo>
                      <a:lnTo>
                        <a:pt x="198" y="611"/>
                      </a:lnTo>
                      <a:lnTo>
                        <a:pt x="200" y="578"/>
                      </a:lnTo>
                      <a:lnTo>
                        <a:pt x="198" y="540"/>
                      </a:lnTo>
                      <a:lnTo>
                        <a:pt x="196" y="502"/>
                      </a:lnTo>
                      <a:lnTo>
                        <a:pt x="190" y="464"/>
                      </a:lnTo>
                      <a:lnTo>
                        <a:pt x="184" y="428"/>
                      </a:lnTo>
                      <a:lnTo>
                        <a:pt x="177" y="392"/>
                      </a:lnTo>
                      <a:lnTo>
                        <a:pt x="167" y="358"/>
                      </a:lnTo>
                      <a:lnTo>
                        <a:pt x="158" y="322"/>
                      </a:lnTo>
                      <a:lnTo>
                        <a:pt x="146" y="289"/>
                      </a:lnTo>
                      <a:lnTo>
                        <a:pt x="131" y="255"/>
                      </a:lnTo>
                      <a:lnTo>
                        <a:pt x="116" y="223"/>
                      </a:lnTo>
                      <a:lnTo>
                        <a:pt x="101" y="191"/>
                      </a:lnTo>
                      <a:lnTo>
                        <a:pt x="84" y="160"/>
                      </a:lnTo>
                      <a:lnTo>
                        <a:pt x="63" y="130"/>
                      </a:lnTo>
                      <a:lnTo>
                        <a:pt x="44" y="101"/>
                      </a:lnTo>
                      <a:lnTo>
                        <a:pt x="23" y="73"/>
                      </a:lnTo>
                      <a:lnTo>
                        <a:pt x="0" y="48"/>
                      </a:lnTo>
                      <a:lnTo>
                        <a:pt x="8" y="40"/>
                      </a:lnTo>
                      <a:lnTo>
                        <a:pt x="15" y="35"/>
                      </a:lnTo>
                      <a:lnTo>
                        <a:pt x="23" y="27"/>
                      </a:lnTo>
                      <a:lnTo>
                        <a:pt x="30" y="21"/>
                      </a:lnTo>
                      <a:lnTo>
                        <a:pt x="36" y="16"/>
                      </a:lnTo>
                      <a:lnTo>
                        <a:pt x="44" y="10"/>
                      </a:lnTo>
                      <a:lnTo>
                        <a:pt x="51" y="6"/>
                      </a:lnTo>
                      <a:lnTo>
                        <a:pt x="59" y="0"/>
                      </a:lnTo>
                      <a:lnTo>
                        <a:pt x="82" y="29"/>
                      </a:lnTo>
                      <a:lnTo>
                        <a:pt x="106" y="61"/>
                      </a:lnTo>
                      <a:lnTo>
                        <a:pt x="127" y="94"/>
                      </a:lnTo>
                      <a:lnTo>
                        <a:pt x="148" y="126"/>
                      </a:lnTo>
                      <a:lnTo>
                        <a:pt x="167" y="160"/>
                      </a:lnTo>
                      <a:lnTo>
                        <a:pt x="184" y="194"/>
                      </a:lnTo>
                      <a:lnTo>
                        <a:pt x="202" y="229"/>
                      </a:lnTo>
                      <a:lnTo>
                        <a:pt x="217" y="267"/>
                      </a:lnTo>
                      <a:lnTo>
                        <a:pt x="228" y="303"/>
                      </a:lnTo>
                      <a:lnTo>
                        <a:pt x="240" y="341"/>
                      </a:lnTo>
                      <a:lnTo>
                        <a:pt x="249" y="379"/>
                      </a:lnTo>
                      <a:lnTo>
                        <a:pt x="259" y="417"/>
                      </a:lnTo>
                      <a:lnTo>
                        <a:pt x="264" y="455"/>
                      </a:lnTo>
                      <a:lnTo>
                        <a:pt x="268" y="497"/>
                      </a:lnTo>
                      <a:lnTo>
                        <a:pt x="272" y="537"/>
                      </a:lnTo>
                      <a:lnTo>
                        <a:pt x="274" y="578"/>
                      </a:lnTo>
                      <a:lnTo>
                        <a:pt x="272" y="613"/>
                      </a:lnTo>
                      <a:lnTo>
                        <a:pt x="270" y="645"/>
                      </a:lnTo>
                      <a:lnTo>
                        <a:pt x="266" y="679"/>
                      </a:lnTo>
                      <a:lnTo>
                        <a:pt x="262" y="712"/>
                      </a:lnTo>
                      <a:lnTo>
                        <a:pt x="257" y="746"/>
                      </a:lnTo>
                      <a:lnTo>
                        <a:pt x="251" y="778"/>
                      </a:lnTo>
                      <a:lnTo>
                        <a:pt x="241" y="809"/>
                      </a:lnTo>
                      <a:lnTo>
                        <a:pt x="234" y="841"/>
                      </a:lnTo>
                      <a:lnTo>
                        <a:pt x="222" y="871"/>
                      </a:lnTo>
                      <a:lnTo>
                        <a:pt x="211" y="904"/>
                      </a:lnTo>
                      <a:lnTo>
                        <a:pt x="200" y="932"/>
                      </a:lnTo>
                      <a:lnTo>
                        <a:pt x="186" y="961"/>
                      </a:lnTo>
                      <a:lnTo>
                        <a:pt x="171" y="989"/>
                      </a:lnTo>
                      <a:lnTo>
                        <a:pt x="156" y="1020"/>
                      </a:lnTo>
                      <a:lnTo>
                        <a:pt x="141" y="1046"/>
                      </a:lnTo>
                      <a:lnTo>
                        <a:pt x="124" y="10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ar-SA"/>
                </a:p>
              </p:txBody>
            </p:sp>
            <p:sp>
              <p:nvSpPr>
                <p:cNvPr id="49" name="Freeform 729">
                  <a:extLst>
                    <a:ext uri="{FF2B5EF4-FFF2-40B4-BE49-F238E27FC236}">
                      <a16:creationId xmlns:a16="http://schemas.microsoft.com/office/drawing/2014/main" id="{95527538-4109-424C-ADBF-574F53BE74B5}"/>
                    </a:ext>
                  </a:extLst>
                </p:cNvPr>
                <p:cNvSpPr>
                  <a:spLocks/>
                </p:cNvSpPr>
                <p:nvPr/>
              </p:nvSpPr>
              <p:spPr bwMode="auto">
                <a:xfrm flipH="1">
                  <a:off x="2573" y="2281"/>
                  <a:ext cx="15" cy="60"/>
                </a:xfrm>
                <a:custGeom>
                  <a:avLst/>
                  <a:gdLst>
                    <a:gd name="T0" fmla="*/ 0 w 148"/>
                    <a:gd name="T1" fmla="*/ 0 h 582"/>
                    <a:gd name="T2" fmla="*/ 0 w 148"/>
                    <a:gd name="T3" fmla="*/ 0 h 582"/>
                    <a:gd name="T4" fmla="*/ 0 w 148"/>
                    <a:gd name="T5" fmla="*/ 0 h 582"/>
                    <a:gd name="T6" fmla="*/ 0 w 148"/>
                    <a:gd name="T7" fmla="*/ 0 h 582"/>
                    <a:gd name="T8" fmla="*/ 0 w 148"/>
                    <a:gd name="T9" fmla="*/ 0 h 582"/>
                    <a:gd name="T10" fmla="*/ 0 w 148"/>
                    <a:gd name="T11" fmla="*/ 0 h 582"/>
                    <a:gd name="T12" fmla="*/ 0 w 148"/>
                    <a:gd name="T13" fmla="*/ 0 h 582"/>
                    <a:gd name="T14" fmla="*/ 0 w 148"/>
                    <a:gd name="T15" fmla="*/ 0 h 582"/>
                    <a:gd name="T16" fmla="*/ 0 w 148"/>
                    <a:gd name="T17" fmla="*/ 0 h 582"/>
                    <a:gd name="T18" fmla="*/ 0 w 148"/>
                    <a:gd name="T19" fmla="*/ 0 h 582"/>
                    <a:gd name="T20" fmla="*/ 0 w 148"/>
                    <a:gd name="T21" fmla="*/ 0 h 582"/>
                    <a:gd name="T22" fmla="*/ 0 w 148"/>
                    <a:gd name="T23" fmla="*/ 0 h 582"/>
                    <a:gd name="T24" fmla="*/ 0 w 148"/>
                    <a:gd name="T25" fmla="*/ 0 h 582"/>
                    <a:gd name="T26" fmla="*/ 0 w 148"/>
                    <a:gd name="T27" fmla="*/ 0 h 582"/>
                    <a:gd name="T28" fmla="*/ 0 w 148"/>
                    <a:gd name="T29" fmla="*/ 0 h 582"/>
                    <a:gd name="T30" fmla="*/ 0 w 148"/>
                    <a:gd name="T31" fmla="*/ 0 h 582"/>
                    <a:gd name="T32" fmla="*/ 0 w 148"/>
                    <a:gd name="T33" fmla="*/ 0 h 582"/>
                    <a:gd name="T34" fmla="*/ 0 w 148"/>
                    <a:gd name="T35" fmla="*/ 0 h 582"/>
                    <a:gd name="T36" fmla="*/ 0 w 148"/>
                    <a:gd name="T37" fmla="*/ 0 h 582"/>
                    <a:gd name="T38" fmla="*/ 0 w 148"/>
                    <a:gd name="T39" fmla="*/ 0 h 582"/>
                    <a:gd name="T40" fmla="*/ 0 w 148"/>
                    <a:gd name="T41" fmla="*/ 0 h 582"/>
                    <a:gd name="T42" fmla="*/ 0 w 148"/>
                    <a:gd name="T43" fmla="*/ 0 h 582"/>
                    <a:gd name="T44" fmla="*/ 0 w 148"/>
                    <a:gd name="T45" fmla="*/ 0 h 582"/>
                    <a:gd name="T46" fmla="*/ 0 w 148"/>
                    <a:gd name="T47" fmla="*/ 0 h 582"/>
                    <a:gd name="T48" fmla="*/ 0 w 148"/>
                    <a:gd name="T49" fmla="*/ 0 h 582"/>
                    <a:gd name="T50" fmla="*/ 0 w 148"/>
                    <a:gd name="T51" fmla="*/ 0 h 582"/>
                    <a:gd name="T52" fmla="*/ 0 w 148"/>
                    <a:gd name="T53" fmla="*/ 0 h 582"/>
                    <a:gd name="T54" fmla="*/ 0 w 148"/>
                    <a:gd name="T55" fmla="*/ 0 h 582"/>
                    <a:gd name="T56" fmla="*/ 0 w 148"/>
                    <a:gd name="T57" fmla="*/ 0 h 582"/>
                    <a:gd name="T58" fmla="*/ 0 w 148"/>
                    <a:gd name="T59" fmla="*/ 0 h 582"/>
                    <a:gd name="T60" fmla="*/ 0 w 148"/>
                    <a:gd name="T61" fmla="*/ 0 h 582"/>
                    <a:gd name="T62" fmla="*/ 0 w 148"/>
                    <a:gd name="T63" fmla="*/ 0 h 582"/>
                    <a:gd name="T64" fmla="*/ 0 w 148"/>
                    <a:gd name="T65" fmla="*/ 0 h 582"/>
                    <a:gd name="T66" fmla="*/ 0 w 148"/>
                    <a:gd name="T67" fmla="*/ 0 h 582"/>
                    <a:gd name="T68" fmla="*/ 0 w 148"/>
                    <a:gd name="T69" fmla="*/ 0 h 582"/>
                    <a:gd name="T70" fmla="*/ 0 w 148"/>
                    <a:gd name="T71" fmla="*/ 0 h 582"/>
                    <a:gd name="T72" fmla="*/ 0 w 148"/>
                    <a:gd name="T73" fmla="*/ 0 h 582"/>
                    <a:gd name="T74" fmla="*/ 0 w 148"/>
                    <a:gd name="T75" fmla="*/ 0 h 582"/>
                    <a:gd name="T76" fmla="*/ 0 w 148"/>
                    <a:gd name="T77" fmla="*/ 0 h 58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48"/>
                    <a:gd name="T118" fmla="*/ 0 h 582"/>
                    <a:gd name="T119" fmla="*/ 148 w 148"/>
                    <a:gd name="T120" fmla="*/ 582 h 58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48" h="582">
                      <a:moveTo>
                        <a:pt x="69" y="582"/>
                      </a:moveTo>
                      <a:lnTo>
                        <a:pt x="63" y="580"/>
                      </a:lnTo>
                      <a:lnTo>
                        <a:pt x="57" y="580"/>
                      </a:lnTo>
                      <a:lnTo>
                        <a:pt x="53" y="576"/>
                      </a:lnTo>
                      <a:lnTo>
                        <a:pt x="48" y="576"/>
                      </a:lnTo>
                      <a:lnTo>
                        <a:pt x="42" y="574"/>
                      </a:lnTo>
                      <a:lnTo>
                        <a:pt x="38" y="572"/>
                      </a:lnTo>
                      <a:lnTo>
                        <a:pt x="32" y="570"/>
                      </a:lnTo>
                      <a:lnTo>
                        <a:pt x="29" y="570"/>
                      </a:lnTo>
                      <a:lnTo>
                        <a:pt x="36" y="555"/>
                      </a:lnTo>
                      <a:lnTo>
                        <a:pt x="46" y="542"/>
                      </a:lnTo>
                      <a:lnTo>
                        <a:pt x="53" y="526"/>
                      </a:lnTo>
                      <a:lnTo>
                        <a:pt x="61" y="513"/>
                      </a:lnTo>
                      <a:lnTo>
                        <a:pt x="69" y="496"/>
                      </a:lnTo>
                      <a:lnTo>
                        <a:pt x="74" y="481"/>
                      </a:lnTo>
                      <a:lnTo>
                        <a:pt x="82" y="466"/>
                      </a:lnTo>
                      <a:lnTo>
                        <a:pt x="88" y="450"/>
                      </a:lnTo>
                      <a:lnTo>
                        <a:pt x="91" y="433"/>
                      </a:lnTo>
                      <a:lnTo>
                        <a:pt x="95" y="416"/>
                      </a:lnTo>
                      <a:lnTo>
                        <a:pt x="99" y="399"/>
                      </a:lnTo>
                      <a:lnTo>
                        <a:pt x="103" y="382"/>
                      </a:lnTo>
                      <a:lnTo>
                        <a:pt x="105" y="365"/>
                      </a:lnTo>
                      <a:lnTo>
                        <a:pt x="107" y="348"/>
                      </a:lnTo>
                      <a:lnTo>
                        <a:pt x="108" y="331"/>
                      </a:lnTo>
                      <a:lnTo>
                        <a:pt x="108" y="313"/>
                      </a:lnTo>
                      <a:lnTo>
                        <a:pt x="108" y="293"/>
                      </a:lnTo>
                      <a:lnTo>
                        <a:pt x="107" y="273"/>
                      </a:lnTo>
                      <a:lnTo>
                        <a:pt x="103" y="253"/>
                      </a:lnTo>
                      <a:lnTo>
                        <a:pt x="101" y="232"/>
                      </a:lnTo>
                      <a:lnTo>
                        <a:pt x="95" y="213"/>
                      </a:lnTo>
                      <a:lnTo>
                        <a:pt x="91" y="194"/>
                      </a:lnTo>
                      <a:lnTo>
                        <a:pt x="86" y="175"/>
                      </a:lnTo>
                      <a:lnTo>
                        <a:pt x="80" y="156"/>
                      </a:lnTo>
                      <a:lnTo>
                        <a:pt x="70" y="138"/>
                      </a:lnTo>
                      <a:lnTo>
                        <a:pt x="63" y="119"/>
                      </a:lnTo>
                      <a:lnTo>
                        <a:pt x="55" y="102"/>
                      </a:lnTo>
                      <a:lnTo>
                        <a:pt x="46" y="87"/>
                      </a:lnTo>
                      <a:lnTo>
                        <a:pt x="34" y="70"/>
                      </a:lnTo>
                      <a:lnTo>
                        <a:pt x="25" y="55"/>
                      </a:lnTo>
                      <a:lnTo>
                        <a:pt x="11" y="40"/>
                      </a:lnTo>
                      <a:lnTo>
                        <a:pt x="0" y="24"/>
                      </a:lnTo>
                      <a:lnTo>
                        <a:pt x="10" y="17"/>
                      </a:lnTo>
                      <a:lnTo>
                        <a:pt x="17" y="11"/>
                      </a:lnTo>
                      <a:lnTo>
                        <a:pt x="25" y="5"/>
                      </a:lnTo>
                      <a:lnTo>
                        <a:pt x="32" y="0"/>
                      </a:lnTo>
                      <a:lnTo>
                        <a:pt x="46" y="15"/>
                      </a:lnTo>
                      <a:lnTo>
                        <a:pt x="57" y="32"/>
                      </a:lnTo>
                      <a:lnTo>
                        <a:pt x="69" y="49"/>
                      </a:lnTo>
                      <a:lnTo>
                        <a:pt x="82" y="66"/>
                      </a:lnTo>
                      <a:lnTo>
                        <a:pt x="91" y="85"/>
                      </a:lnTo>
                      <a:lnTo>
                        <a:pt x="101" y="104"/>
                      </a:lnTo>
                      <a:lnTo>
                        <a:pt x="108" y="121"/>
                      </a:lnTo>
                      <a:lnTo>
                        <a:pt x="118" y="142"/>
                      </a:lnTo>
                      <a:lnTo>
                        <a:pt x="124" y="163"/>
                      </a:lnTo>
                      <a:lnTo>
                        <a:pt x="129" y="182"/>
                      </a:lnTo>
                      <a:lnTo>
                        <a:pt x="135" y="203"/>
                      </a:lnTo>
                      <a:lnTo>
                        <a:pt x="141" y="224"/>
                      </a:lnTo>
                      <a:lnTo>
                        <a:pt x="143" y="247"/>
                      </a:lnTo>
                      <a:lnTo>
                        <a:pt x="146" y="268"/>
                      </a:lnTo>
                      <a:lnTo>
                        <a:pt x="148" y="291"/>
                      </a:lnTo>
                      <a:lnTo>
                        <a:pt x="148" y="313"/>
                      </a:lnTo>
                      <a:lnTo>
                        <a:pt x="148" y="331"/>
                      </a:lnTo>
                      <a:lnTo>
                        <a:pt x="146" y="350"/>
                      </a:lnTo>
                      <a:lnTo>
                        <a:pt x="145" y="367"/>
                      </a:lnTo>
                      <a:lnTo>
                        <a:pt x="143" y="386"/>
                      </a:lnTo>
                      <a:lnTo>
                        <a:pt x="139" y="403"/>
                      </a:lnTo>
                      <a:lnTo>
                        <a:pt x="135" y="422"/>
                      </a:lnTo>
                      <a:lnTo>
                        <a:pt x="131" y="439"/>
                      </a:lnTo>
                      <a:lnTo>
                        <a:pt x="127" y="456"/>
                      </a:lnTo>
                      <a:lnTo>
                        <a:pt x="122" y="471"/>
                      </a:lnTo>
                      <a:lnTo>
                        <a:pt x="116" y="488"/>
                      </a:lnTo>
                      <a:lnTo>
                        <a:pt x="108" y="504"/>
                      </a:lnTo>
                      <a:lnTo>
                        <a:pt x="101" y="521"/>
                      </a:lnTo>
                      <a:lnTo>
                        <a:pt x="93" y="536"/>
                      </a:lnTo>
                      <a:lnTo>
                        <a:pt x="86" y="551"/>
                      </a:lnTo>
                      <a:lnTo>
                        <a:pt x="76" y="566"/>
                      </a:lnTo>
                      <a:lnTo>
                        <a:pt x="69" y="58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ar-SA"/>
                </a:p>
              </p:txBody>
            </p:sp>
            <p:sp>
              <p:nvSpPr>
                <p:cNvPr id="50" name="Freeform 730">
                  <a:extLst>
                    <a:ext uri="{FF2B5EF4-FFF2-40B4-BE49-F238E27FC236}">
                      <a16:creationId xmlns:a16="http://schemas.microsoft.com/office/drawing/2014/main" id="{0E921575-04CD-4488-9B91-DA86A59948BF}"/>
                    </a:ext>
                  </a:extLst>
                </p:cNvPr>
                <p:cNvSpPr>
                  <a:spLocks/>
                </p:cNvSpPr>
                <p:nvPr/>
              </p:nvSpPr>
              <p:spPr bwMode="auto">
                <a:xfrm>
                  <a:off x="2632" y="2311"/>
                  <a:ext cx="179" cy="121"/>
                </a:xfrm>
                <a:custGeom>
                  <a:avLst/>
                  <a:gdLst>
                    <a:gd name="T0" fmla="*/ 0 w 1179"/>
                    <a:gd name="T1" fmla="*/ 0 h 862"/>
                    <a:gd name="T2" fmla="*/ 0 w 1179"/>
                    <a:gd name="T3" fmla="*/ 0 h 862"/>
                    <a:gd name="T4" fmla="*/ 0 w 1179"/>
                    <a:gd name="T5" fmla="*/ 0 h 862"/>
                    <a:gd name="T6" fmla="*/ 0 60000 65536"/>
                    <a:gd name="T7" fmla="*/ 0 60000 65536"/>
                    <a:gd name="T8" fmla="*/ 0 60000 65536"/>
                    <a:gd name="T9" fmla="*/ 0 w 1179"/>
                    <a:gd name="T10" fmla="*/ 0 h 862"/>
                    <a:gd name="T11" fmla="*/ 1179 w 1179"/>
                    <a:gd name="T12" fmla="*/ 862 h 862"/>
                  </a:gdLst>
                  <a:ahLst/>
                  <a:cxnLst>
                    <a:cxn ang="T6">
                      <a:pos x="T0" y="T1"/>
                    </a:cxn>
                    <a:cxn ang="T7">
                      <a:pos x="T2" y="T3"/>
                    </a:cxn>
                    <a:cxn ang="T8">
                      <a:pos x="T4" y="T5"/>
                    </a:cxn>
                  </a:cxnLst>
                  <a:rect l="T9" t="T10" r="T11" b="T12"/>
                  <a:pathLst>
                    <a:path w="1179" h="862">
                      <a:moveTo>
                        <a:pt x="0" y="0"/>
                      </a:moveTo>
                      <a:lnTo>
                        <a:pt x="0" y="862"/>
                      </a:lnTo>
                      <a:lnTo>
                        <a:pt x="1179" y="862"/>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ar-SA"/>
                </a:p>
              </p:txBody>
            </p:sp>
            <p:sp>
              <p:nvSpPr>
                <p:cNvPr id="51" name="Line 731">
                  <a:extLst>
                    <a:ext uri="{FF2B5EF4-FFF2-40B4-BE49-F238E27FC236}">
                      <a16:creationId xmlns:a16="http://schemas.microsoft.com/office/drawing/2014/main" id="{AEDF6BA7-D2DD-430D-B1E5-6DADC37A9669}"/>
                    </a:ext>
                  </a:extLst>
                </p:cNvPr>
                <p:cNvSpPr>
                  <a:spLocks noChangeShapeType="1"/>
                </p:cNvSpPr>
                <p:nvPr/>
              </p:nvSpPr>
              <p:spPr bwMode="auto">
                <a:xfrm flipH="1" flipV="1">
                  <a:off x="2604" y="2311"/>
                  <a:ext cx="28" cy="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ar-SA"/>
                </a:p>
              </p:txBody>
            </p:sp>
            <p:sp>
              <p:nvSpPr>
                <p:cNvPr id="52" name="Line 732">
                  <a:extLst>
                    <a:ext uri="{FF2B5EF4-FFF2-40B4-BE49-F238E27FC236}">
                      <a16:creationId xmlns:a16="http://schemas.microsoft.com/office/drawing/2014/main" id="{DD686A57-E70C-4502-9778-097129ED8B20}"/>
                    </a:ext>
                  </a:extLst>
                </p:cNvPr>
                <p:cNvSpPr>
                  <a:spLocks noChangeShapeType="1"/>
                </p:cNvSpPr>
                <p:nvPr/>
              </p:nvSpPr>
              <p:spPr bwMode="auto">
                <a:xfrm flipV="1">
                  <a:off x="2632" y="2311"/>
                  <a:ext cx="27" cy="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ar-SA"/>
                </a:p>
              </p:txBody>
            </p:sp>
            <p:sp>
              <p:nvSpPr>
                <p:cNvPr id="53" name="Oval 733">
                  <a:extLst>
                    <a:ext uri="{FF2B5EF4-FFF2-40B4-BE49-F238E27FC236}">
                      <a16:creationId xmlns:a16="http://schemas.microsoft.com/office/drawing/2014/main" id="{FE6A09A5-EA18-49EA-AB63-6BDC68E60516}"/>
                    </a:ext>
                  </a:extLst>
                </p:cNvPr>
                <p:cNvSpPr>
                  <a:spLocks noChangeArrowheads="1"/>
                </p:cNvSpPr>
                <p:nvPr/>
              </p:nvSpPr>
              <p:spPr bwMode="auto">
                <a:xfrm>
                  <a:off x="2619" y="2291"/>
                  <a:ext cx="28" cy="28"/>
                </a:xfrm>
                <a:prstGeom prst="ellipse">
                  <a:avLst/>
                </a:prstGeom>
                <a:solidFill>
                  <a:schemeClr val="tx1"/>
                </a:solidFill>
                <a:ln w="9525">
                  <a:solidFill>
                    <a:schemeClr val="tx1"/>
                  </a:solidFill>
                  <a:round/>
                  <a:headEnd/>
                  <a:tailEnd/>
                </a:ln>
              </p:spPr>
              <p:txBody>
                <a:bodyPr wrap="none" anchor="ctr"/>
                <a:lstStyle>
                  <a:lvl1pPr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endParaRPr lang="en-US" altLang="ar-SA">
                    <a:latin typeface="Arial" panose="020B0604020202020204" pitchFamily="34" charset="0"/>
                  </a:endParaRPr>
                </a:p>
              </p:txBody>
            </p:sp>
          </p:grpSp>
          <p:sp>
            <p:nvSpPr>
              <p:cNvPr id="19" name="AutoShape 734">
                <a:extLst>
                  <a:ext uri="{FF2B5EF4-FFF2-40B4-BE49-F238E27FC236}">
                    <a16:creationId xmlns:a16="http://schemas.microsoft.com/office/drawing/2014/main" id="{20C784B9-147D-43B8-9403-A728234F0632}"/>
                  </a:ext>
                </a:extLst>
              </p:cNvPr>
              <p:cNvSpPr>
                <a:spLocks noChangeArrowheads="1"/>
              </p:cNvSpPr>
              <p:nvPr/>
            </p:nvSpPr>
            <p:spPr bwMode="auto">
              <a:xfrm>
                <a:off x="2290" y="2192"/>
                <a:ext cx="261" cy="145"/>
              </a:xfrm>
              <a:prstGeom prst="roundRect">
                <a:avLst>
                  <a:gd name="adj" fmla="val 10417"/>
                </a:avLst>
              </a:prstGeom>
              <a:solidFill>
                <a:srgbClr val="D7E5D7"/>
              </a:solidFill>
              <a:ln w="12700">
                <a:solidFill>
                  <a:schemeClr val="tx1"/>
                </a:solidFill>
                <a:round/>
                <a:headEnd/>
                <a:tailEnd/>
              </a:ln>
            </p:spPr>
            <p:txBody>
              <a:bodyPr wrap="none" anchor="ctr"/>
              <a:lstStyle>
                <a:lvl1pPr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endParaRPr lang="en-US" altLang="ar-SA">
                  <a:latin typeface="Arial" panose="020B0604020202020204" pitchFamily="34" charset="0"/>
                </a:endParaRPr>
              </a:p>
            </p:txBody>
          </p:sp>
          <p:sp>
            <p:nvSpPr>
              <p:cNvPr id="20" name="AutoShape 735">
                <a:extLst>
                  <a:ext uri="{FF2B5EF4-FFF2-40B4-BE49-F238E27FC236}">
                    <a16:creationId xmlns:a16="http://schemas.microsoft.com/office/drawing/2014/main" id="{A888E6D0-0D80-49A0-A3B0-C0432730B4AD}"/>
                  </a:ext>
                </a:extLst>
              </p:cNvPr>
              <p:cNvSpPr>
                <a:spLocks noChangeArrowheads="1"/>
              </p:cNvSpPr>
              <p:nvPr/>
            </p:nvSpPr>
            <p:spPr bwMode="auto">
              <a:xfrm>
                <a:off x="2320" y="2224"/>
                <a:ext cx="46" cy="78"/>
              </a:xfrm>
              <a:prstGeom prst="roundRect">
                <a:avLst>
                  <a:gd name="adj" fmla="val 34546"/>
                </a:avLst>
              </a:prstGeom>
              <a:solidFill>
                <a:schemeClr val="bg2"/>
              </a:solidFill>
              <a:ln w="9525">
                <a:round/>
                <a:headEnd/>
                <a:tailEnd/>
              </a:ln>
              <a:scene3d>
                <a:camera prst="legacyObliqueTop">
                  <a:rot lat="20099985" lon="1500000" rev="0"/>
                </a:camera>
                <a:lightRig rig="legacyHarsh3" dir="r"/>
              </a:scene3d>
              <a:sp3d extrusionH="23800" prstMaterial="legacyMetal">
                <a:bevelT w="13500" h="13500" prst="angle"/>
                <a:bevelB w="13500" h="13500" prst="angle"/>
                <a:extrusionClr>
                  <a:srgbClr val="EAEAEA"/>
                </a:extrusionClr>
                <a:contourClr>
                  <a:schemeClr val="bg2"/>
                </a:contourClr>
              </a:sp3d>
            </p:spPr>
            <p:txBody>
              <a:bodyPr wrap="none" anchor="ctr">
                <a:flatTx/>
              </a:bodyPr>
              <a:lstStyle>
                <a:lvl1pPr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endParaRPr lang="en-US" altLang="ar-SA">
                  <a:latin typeface="Arial" panose="020B0604020202020204" pitchFamily="34" charset="0"/>
                </a:endParaRPr>
              </a:p>
            </p:txBody>
          </p:sp>
          <p:sp>
            <p:nvSpPr>
              <p:cNvPr id="21" name="Rectangle 736">
                <a:extLst>
                  <a:ext uri="{FF2B5EF4-FFF2-40B4-BE49-F238E27FC236}">
                    <a16:creationId xmlns:a16="http://schemas.microsoft.com/office/drawing/2014/main" id="{ABD7FDFC-EE6C-4AA8-8416-670B349F503D}"/>
                  </a:ext>
                </a:extLst>
              </p:cNvPr>
              <p:cNvSpPr>
                <a:spLocks noChangeArrowheads="1"/>
              </p:cNvSpPr>
              <p:nvPr/>
            </p:nvSpPr>
            <p:spPr bwMode="auto">
              <a:xfrm flipH="1">
                <a:off x="2424" y="2222"/>
                <a:ext cx="97" cy="91"/>
              </a:xfrm>
              <a:prstGeom prst="rect">
                <a:avLst/>
              </a:prstGeom>
              <a:solidFill>
                <a:schemeClr val="bg2"/>
              </a:solidFill>
              <a:ln w="9525">
                <a:miter lim="800000"/>
                <a:headEnd/>
                <a:tailEnd/>
              </a:ln>
              <a:scene3d>
                <a:camera prst="legacyObliqueTopRight"/>
                <a:lightRig rig="legacyHarsh3" dir="r"/>
              </a:scene3d>
              <a:sp3d prstMaterial="legacyMetal">
                <a:bevelT w="13500" h="13500" prst="angle"/>
                <a:bevelB w="13500" h="13500" prst="angle"/>
                <a:extrusionClr>
                  <a:srgbClr val="EAEAEA"/>
                </a:extrusionClr>
                <a:contourClr>
                  <a:schemeClr val="bg2"/>
                </a:contourClr>
              </a:sp3d>
            </p:spPr>
            <p:txBody>
              <a:bodyPr wrap="none" anchor="ctr">
                <a:flatTx/>
              </a:bodyPr>
              <a:lstStyle>
                <a:lvl1pPr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endParaRPr lang="en-US" altLang="ar-SA">
                  <a:latin typeface="Arial" panose="020B0604020202020204" pitchFamily="34" charset="0"/>
                </a:endParaRPr>
              </a:p>
            </p:txBody>
          </p:sp>
          <p:sp>
            <p:nvSpPr>
              <p:cNvPr id="22" name="Freeform 737">
                <a:extLst>
                  <a:ext uri="{FF2B5EF4-FFF2-40B4-BE49-F238E27FC236}">
                    <a16:creationId xmlns:a16="http://schemas.microsoft.com/office/drawing/2014/main" id="{5821047A-7C6D-464B-A5C1-2DF10B9F2C64}"/>
                  </a:ext>
                </a:extLst>
              </p:cNvPr>
              <p:cNvSpPr>
                <a:spLocks/>
              </p:cNvSpPr>
              <p:nvPr/>
            </p:nvSpPr>
            <p:spPr bwMode="auto">
              <a:xfrm>
                <a:off x="2516" y="2246"/>
                <a:ext cx="20" cy="8"/>
              </a:xfrm>
              <a:custGeom>
                <a:avLst/>
                <a:gdLst>
                  <a:gd name="T0" fmla="*/ 0 w 33"/>
                  <a:gd name="T1" fmla="*/ 0 h 14"/>
                  <a:gd name="T2" fmla="*/ 1 w 33"/>
                  <a:gd name="T3" fmla="*/ 0 h 14"/>
                  <a:gd name="T4" fmla="*/ 1 w 33"/>
                  <a:gd name="T5" fmla="*/ 1 h 14"/>
                  <a:gd name="T6" fmla="*/ 1 w 33"/>
                  <a:gd name="T7" fmla="*/ 1 h 14"/>
                  <a:gd name="T8" fmla="*/ 0 60000 65536"/>
                  <a:gd name="T9" fmla="*/ 0 60000 65536"/>
                  <a:gd name="T10" fmla="*/ 0 60000 65536"/>
                  <a:gd name="T11" fmla="*/ 0 60000 65536"/>
                  <a:gd name="T12" fmla="*/ 0 w 33"/>
                  <a:gd name="T13" fmla="*/ 0 h 14"/>
                  <a:gd name="T14" fmla="*/ 33 w 33"/>
                  <a:gd name="T15" fmla="*/ 14 h 14"/>
                </a:gdLst>
                <a:ahLst/>
                <a:cxnLst>
                  <a:cxn ang="T8">
                    <a:pos x="T0" y="T1"/>
                  </a:cxn>
                  <a:cxn ang="T9">
                    <a:pos x="T2" y="T3"/>
                  </a:cxn>
                  <a:cxn ang="T10">
                    <a:pos x="T4" y="T5"/>
                  </a:cxn>
                  <a:cxn ang="T11">
                    <a:pos x="T6" y="T7"/>
                  </a:cxn>
                </a:cxnLst>
                <a:rect l="T12" t="T13" r="T14" b="T15"/>
                <a:pathLst>
                  <a:path w="33" h="14">
                    <a:moveTo>
                      <a:pt x="0" y="0"/>
                    </a:moveTo>
                    <a:lnTo>
                      <a:pt x="17" y="0"/>
                    </a:lnTo>
                    <a:lnTo>
                      <a:pt x="18" y="14"/>
                    </a:lnTo>
                    <a:lnTo>
                      <a:pt x="33" y="14"/>
                    </a:lnTo>
                  </a:path>
                </a:pathLst>
              </a:custGeom>
              <a:noFill/>
              <a:ln w="9525">
                <a:solidFill>
                  <a:srgbClr val="EAEAEA"/>
                </a:solidFill>
                <a:round/>
                <a:headEnd/>
                <a:tailEnd/>
              </a:ln>
              <a:extLst>
                <a:ext uri="{909E8E84-426E-40DD-AFC4-6F175D3DCCD1}">
                  <a14:hiddenFill xmlns:a14="http://schemas.microsoft.com/office/drawing/2010/main">
                    <a:solidFill>
                      <a:srgbClr val="FFFFFF"/>
                    </a:solidFill>
                  </a14:hiddenFill>
                </a:ext>
              </a:extLst>
            </p:spPr>
            <p:txBody>
              <a:bodyPr/>
              <a:lstStyle/>
              <a:p>
                <a:endParaRPr lang="ar-SA"/>
              </a:p>
            </p:txBody>
          </p:sp>
          <p:sp>
            <p:nvSpPr>
              <p:cNvPr id="23" name="Freeform 738">
                <a:extLst>
                  <a:ext uri="{FF2B5EF4-FFF2-40B4-BE49-F238E27FC236}">
                    <a16:creationId xmlns:a16="http://schemas.microsoft.com/office/drawing/2014/main" id="{0894E149-B879-4409-9A0E-A2DD5D449FA3}"/>
                  </a:ext>
                </a:extLst>
              </p:cNvPr>
              <p:cNvSpPr>
                <a:spLocks/>
              </p:cNvSpPr>
              <p:nvPr/>
            </p:nvSpPr>
            <p:spPr bwMode="auto">
              <a:xfrm>
                <a:off x="2516" y="2262"/>
                <a:ext cx="20" cy="8"/>
              </a:xfrm>
              <a:custGeom>
                <a:avLst/>
                <a:gdLst>
                  <a:gd name="T0" fmla="*/ 0 w 33"/>
                  <a:gd name="T1" fmla="*/ 0 h 14"/>
                  <a:gd name="T2" fmla="*/ 1 w 33"/>
                  <a:gd name="T3" fmla="*/ 0 h 14"/>
                  <a:gd name="T4" fmla="*/ 1 w 33"/>
                  <a:gd name="T5" fmla="*/ 1 h 14"/>
                  <a:gd name="T6" fmla="*/ 1 w 33"/>
                  <a:gd name="T7" fmla="*/ 1 h 14"/>
                  <a:gd name="T8" fmla="*/ 0 60000 65536"/>
                  <a:gd name="T9" fmla="*/ 0 60000 65536"/>
                  <a:gd name="T10" fmla="*/ 0 60000 65536"/>
                  <a:gd name="T11" fmla="*/ 0 60000 65536"/>
                  <a:gd name="T12" fmla="*/ 0 w 33"/>
                  <a:gd name="T13" fmla="*/ 0 h 14"/>
                  <a:gd name="T14" fmla="*/ 33 w 33"/>
                  <a:gd name="T15" fmla="*/ 14 h 14"/>
                </a:gdLst>
                <a:ahLst/>
                <a:cxnLst>
                  <a:cxn ang="T8">
                    <a:pos x="T0" y="T1"/>
                  </a:cxn>
                  <a:cxn ang="T9">
                    <a:pos x="T2" y="T3"/>
                  </a:cxn>
                  <a:cxn ang="T10">
                    <a:pos x="T4" y="T5"/>
                  </a:cxn>
                  <a:cxn ang="T11">
                    <a:pos x="T6" y="T7"/>
                  </a:cxn>
                </a:cxnLst>
                <a:rect l="T12" t="T13" r="T14" b="T15"/>
                <a:pathLst>
                  <a:path w="33" h="14">
                    <a:moveTo>
                      <a:pt x="0" y="0"/>
                    </a:moveTo>
                    <a:lnTo>
                      <a:pt x="17" y="0"/>
                    </a:lnTo>
                    <a:lnTo>
                      <a:pt x="18" y="14"/>
                    </a:lnTo>
                    <a:lnTo>
                      <a:pt x="33" y="14"/>
                    </a:lnTo>
                  </a:path>
                </a:pathLst>
              </a:custGeom>
              <a:noFill/>
              <a:ln w="9525">
                <a:solidFill>
                  <a:srgbClr val="EAEAEA"/>
                </a:solidFill>
                <a:round/>
                <a:headEnd/>
                <a:tailEnd/>
              </a:ln>
              <a:extLst>
                <a:ext uri="{909E8E84-426E-40DD-AFC4-6F175D3DCCD1}">
                  <a14:hiddenFill xmlns:a14="http://schemas.microsoft.com/office/drawing/2010/main">
                    <a:solidFill>
                      <a:srgbClr val="FFFFFF"/>
                    </a:solidFill>
                  </a14:hiddenFill>
                </a:ext>
              </a:extLst>
            </p:spPr>
            <p:txBody>
              <a:bodyPr/>
              <a:lstStyle/>
              <a:p>
                <a:endParaRPr lang="ar-SA"/>
              </a:p>
            </p:txBody>
          </p:sp>
          <p:sp>
            <p:nvSpPr>
              <p:cNvPr id="24" name="Freeform 739">
                <a:extLst>
                  <a:ext uri="{FF2B5EF4-FFF2-40B4-BE49-F238E27FC236}">
                    <a16:creationId xmlns:a16="http://schemas.microsoft.com/office/drawing/2014/main" id="{1CC34ABA-329F-40EF-8C02-51B408BABD83}"/>
                  </a:ext>
                </a:extLst>
              </p:cNvPr>
              <p:cNvSpPr>
                <a:spLocks/>
              </p:cNvSpPr>
              <p:nvPr/>
            </p:nvSpPr>
            <p:spPr bwMode="auto">
              <a:xfrm>
                <a:off x="2358" y="2237"/>
                <a:ext cx="20" cy="8"/>
              </a:xfrm>
              <a:custGeom>
                <a:avLst/>
                <a:gdLst>
                  <a:gd name="T0" fmla="*/ 0 w 33"/>
                  <a:gd name="T1" fmla="*/ 0 h 14"/>
                  <a:gd name="T2" fmla="*/ 1 w 33"/>
                  <a:gd name="T3" fmla="*/ 0 h 14"/>
                  <a:gd name="T4" fmla="*/ 1 w 33"/>
                  <a:gd name="T5" fmla="*/ 1 h 14"/>
                  <a:gd name="T6" fmla="*/ 1 w 33"/>
                  <a:gd name="T7" fmla="*/ 1 h 14"/>
                  <a:gd name="T8" fmla="*/ 0 60000 65536"/>
                  <a:gd name="T9" fmla="*/ 0 60000 65536"/>
                  <a:gd name="T10" fmla="*/ 0 60000 65536"/>
                  <a:gd name="T11" fmla="*/ 0 60000 65536"/>
                  <a:gd name="T12" fmla="*/ 0 w 33"/>
                  <a:gd name="T13" fmla="*/ 0 h 14"/>
                  <a:gd name="T14" fmla="*/ 33 w 33"/>
                  <a:gd name="T15" fmla="*/ 14 h 14"/>
                </a:gdLst>
                <a:ahLst/>
                <a:cxnLst>
                  <a:cxn ang="T8">
                    <a:pos x="T0" y="T1"/>
                  </a:cxn>
                  <a:cxn ang="T9">
                    <a:pos x="T2" y="T3"/>
                  </a:cxn>
                  <a:cxn ang="T10">
                    <a:pos x="T4" y="T5"/>
                  </a:cxn>
                  <a:cxn ang="T11">
                    <a:pos x="T6" y="T7"/>
                  </a:cxn>
                </a:cxnLst>
                <a:rect l="T12" t="T13" r="T14" b="T15"/>
                <a:pathLst>
                  <a:path w="33" h="14">
                    <a:moveTo>
                      <a:pt x="0" y="0"/>
                    </a:moveTo>
                    <a:lnTo>
                      <a:pt x="17" y="0"/>
                    </a:lnTo>
                    <a:lnTo>
                      <a:pt x="18" y="14"/>
                    </a:lnTo>
                    <a:lnTo>
                      <a:pt x="33" y="14"/>
                    </a:lnTo>
                  </a:path>
                </a:pathLst>
              </a:custGeom>
              <a:noFill/>
              <a:ln w="9525">
                <a:solidFill>
                  <a:srgbClr val="EAEAEA"/>
                </a:solidFill>
                <a:round/>
                <a:headEnd/>
                <a:tailEnd/>
              </a:ln>
              <a:extLst>
                <a:ext uri="{909E8E84-426E-40DD-AFC4-6F175D3DCCD1}">
                  <a14:hiddenFill xmlns:a14="http://schemas.microsoft.com/office/drawing/2010/main">
                    <a:solidFill>
                      <a:srgbClr val="FFFFFF"/>
                    </a:solidFill>
                  </a14:hiddenFill>
                </a:ext>
              </a:extLst>
            </p:spPr>
            <p:txBody>
              <a:bodyPr/>
              <a:lstStyle/>
              <a:p>
                <a:endParaRPr lang="ar-SA"/>
              </a:p>
            </p:txBody>
          </p:sp>
          <p:sp>
            <p:nvSpPr>
              <p:cNvPr id="25" name="Freeform 740">
                <a:extLst>
                  <a:ext uri="{FF2B5EF4-FFF2-40B4-BE49-F238E27FC236}">
                    <a16:creationId xmlns:a16="http://schemas.microsoft.com/office/drawing/2014/main" id="{1C36236A-8913-4D6B-AD4C-7920C20A0A7E}"/>
                  </a:ext>
                </a:extLst>
              </p:cNvPr>
              <p:cNvSpPr>
                <a:spLocks/>
              </p:cNvSpPr>
              <p:nvPr/>
            </p:nvSpPr>
            <p:spPr bwMode="auto">
              <a:xfrm>
                <a:off x="2358" y="2253"/>
                <a:ext cx="20" cy="8"/>
              </a:xfrm>
              <a:custGeom>
                <a:avLst/>
                <a:gdLst>
                  <a:gd name="T0" fmla="*/ 0 w 33"/>
                  <a:gd name="T1" fmla="*/ 0 h 14"/>
                  <a:gd name="T2" fmla="*/ 1 w 33"/>
                  <a:gd name="T3" fmla="*/ 0 h 14"/>
                  <a:gd name="T4" fmla="*/ 1 w 33"/>
                  <a:gd name="T5" fmla="*/ 1 h 14"/>
                  <a:gd name="T6" fmla="*/ 1 w 33"/>
                  <a:gd name="T7" fmla="*/ 1 h 14"/>
                  <a:gd name="T8" fmla="*/ 0 60000 65536"/>
                  <a:gd name="T9" fmla="*/ 0 60000 65536"/>
                  <a:gd name="T10" fmla="*/ 0 60000 65536"/>
                  <a:gd name="T11" fmla="*/ 0 60000 65536"/>
                  <a:gd name="T12" fmla="*/ 0 w 33"/>
                  <a:gd name="T13" fmla="*/ 0 h 14"/>
                  <a:gd name="T14" fmla="*/ 33 w 33"/>
                  <a:gd name="T15" fmla="*/ 14 h 14"/>
                </a:gdLst>
                <a:ahLst/>
                <a:cxnLst>
                  <a:cxn ang="T8">
                    <a:pos x="T0" y="T1"/>
                  </a:cxn>
                  <a:cxn ang="T9">
                    <a:pos x="T2" y="T3"/>
                  </a:cxn>
                  <a:cxn ang="T10">
                    <a:pos x="T4" y="T5"/>
                  </a:cxn>
                  <a:cxn ang="T11">
                    <a:pos x="T6" y="T7"/>
                  </a:cxn>
                </a:cxnLst>
                <a:rect l="T12" t="T13" r="T14" b="T15"/>
                <a:pathLst>
                  <a:path w="33" h="14">
                    <a:moveTo>
                      <a:pt x="0" y="0"/>
                    </a:moveTo>
                    <a:lnTo>
                      <a:pt x="17" y="0"/>
                    </a:lnTo>
                    <a:lnTo>
                      <a:pt x="18" y="14"/>
                    </a:lnTo>
                    <a:lnTo>
                      <a:pt x="33" y="14"/>
                    </a:lnTo>
                  </a:path>
                </a:pathLst>
              </a:custGeom>
              <a:noFill/>
              <a:ln w="9525">
                <a:solidFill>
                  <a:srgbClr val="EAEAEA"/>
                </a:solidFill>
                <a:round/>
                <a:headEnd/>
                <a:tailEnd/>
              </a:ln>
              <a:extLst>
                <a:ext uri="{909E8E84-426E-40DD-AFC4-6F175D3DCCD1}">
                  <a14:hiddenFill xmlns:a14="http://schemas.microsoft.com/office/drawing/2010/main">
                    <a:solidFill>
                      <a:srgbClr val="FFFFFF"/>
                    </a:solidFill>
                  </a14:hiddenFill>
                </a:ext>
              </a:extLst>
            </p:spPr>
            <p:txBody>
              <a:bodyPr/>
              <a:lstStyle/>
              <a:p>
                <a:endParaRPr lang="ar-SA"/>
              </a:p>
            </p:txBody>
          </p:sp>
          <p:sp>
            <p:nvSpPr>
              <p:cNvPr id="26" name="Freeform 741">
                <a:extLst>
                  <a:ext uri="{FF2B5EF4-FFF2-40B4-BE49-F238E27FC236}">
                    <a16:creationId xmlns:a16="http://schemas.microsoft.com/office/drawing/2014/main" id="{4A5D6099-3D0C-4279-9112-E76D77A0FC49}"/>
                  </a:ext>
                </a:extLst>
              </p:cNvPr>
              <p:cNvSpPr>
                <a:spLocks/>
              </p:cNvSpPr>
              <p:nvPr/>
            </p:nvSpPr>
            <p:spPr bwMode="auto">
              <a:xfrm>
                <a:off x="2358" y="2269"/>
                <a:ext cx="20" cy="9"/>
              </a:xfrm>
              <a:custGeom>
                <a:avLst/>
                <a:gdLst>
                  <a:gd name="T0" fmla="*/ 0 w 33"/>
                  <a:gd name="T1" fmla="*/ 0 h 14"/>
                  <a:gd name="T2" fmla="*/ 1 w 33"/>
                  <a:gd name="T3" fmla="*/ 0 h 14"/>
                  <a:gd name="T4" fmla="*/ 1 w 33"/>
                  <a:gd name="T5" fmla="*/ 1 h 14"/>
                  <a:gd name="T6" fmla="*/ 1 w 33"/>
                  <a:gd name="T7" fmla="*/ 1 h 14"/>
                  <a:gd name="T8" fmla="*/ 0 60000 65536"/>
                  <a:gd name="T9" fmla="*/ 0 60000 65536"/>
                  <a:gd name="T10" fmla="*/ 0 60000 65536"/>
                  <a:gd name="T11" fmla="*/ 0 60000 65536"/>
                  <a:gd name="T12" fmla="*/ 0 w 33"/>
                  <a:gd name="T13" fmla="*/ 0 h 14"/>
                  <a:gd name="T14" fmla="*/ 33 w 33"/>
                  <a:gd name="T15" fmla="*/ 14 h 14"/>
                </a:gdLst>
                <a:ahLst/>
                <a:cxnLst>
                  <a:cxn ang="T8">
                    <a:pos x="T0" y="T1"/>
                  </a:cxn>
                  <a:cxn ang="T9">
                    <a:pos x="T2" y="T3"/>
                  </a:cxn>
                  <a:cxn ang="T10">
                    <a:pos x="T4" y="T5"/>
                  </a:cxn>
                  <a:cxn ang="T11">
                    <a:pos x="T6" y="T7"/>
                  </a:cxn>
                </a:cxnLst>
                <a:rect l="T12" t="T13" r="T14" b="T15"/>
                <a:pathLst>
                  <a:path w="33" h="14">
                    <a:moveTo>
                      <a:pt x="0" y="0"/>
                    </a:moveTo>
                    <a:lnTo>
                      <a:pt x="17" y="0"/>
                    </a:lnTo>
                    <a:lnTo>
                      <a:pt x="18" y="14"/>
                    </a:lnTo>
                    <a:lnTo>
                      <a:pt x="33" y="14"/>
                    </a:lnTo>
                  </a:path>
                </a:pathLst>
              </a:custGeom>
              <a:noFill/>
              <a:ln w="9525">
                <a:solidFill>
                  <a:srgbClr val="EAEAEA"/>
                </a:solidFill>
                <a:round/>
                <a:headEnd/>
                <a:tailEnd/>
              </a:ln>
              <a:extLst>
                <a:ext uri="{909E8E84-426E-40DD-AFC4-6F175D3DCCD1}">
                  <a14:hiddenFill xmlns:a14="http://schemas.microsoft.com/office/drawing/2010/main">
                    <a:solidFill>
                      <a:srgbClr val="FFFFFF"/>
                    </a:solidFill>
                  </a14:hiddenFill>
                </a:ext>
              </a:extLst>
            </p:spPr>
            <p:txBody>
              <a:bodyPr/>
              <a:lstStyle/>
              <a:p>
                <a:endParaRPr lang="ar-SA"/>
              </a:p>
            </p:txBody>
          </p:sp>
          <p:sp>
            <p:nvSpPr>
              <p:cNvPr id="27" name="Freeform 742">
                <a:extLst>
                  <a:ext uri="{FF2B5EF4-FFF2-40B4-BE49-F238E27FC236}">
                    <a16:creationId xmlns:a16="http://schemas.microsoft.com/office/drawing/2014/main" id="{0732B286-D2B1-44F1-86EF-3E37F976C368}"/>
                  </a:ext>
                </a:extLst>
              </p:cNvPr>
              <p:cNvSpPr>
                <a:spLocks/>
              </p:cNvSpPr>
              <p:nvPr/>
            </p:nvSpPr>
            <p:spPr bwMode="auto">
              <a:xfrm>
                <a:off x="2358" y="2286"/>
                <a:ext cx="20" cy="9"/>
              </a:xfrm>
              <a:custGeom>
                <a:avLst/>
                <a:gdLst>
                  <a:gd name="T0" fmla="*/ 0 w 33"/>
                  <a:gd name="T1" fmla="*/ 0 h 14"/>
                  <a:gd name="T2" fmla="*/ 1 w 33"/>
                  <a:gd name="T3" fmla="*/ 0 h 14"/>
                  <a:gd name="T4" fmla="*/ 1 w 33"/>
                  <a:gd name="T5" fmla="*/ 1 h 14"/>
                  <a:gd name="T6" fmla="*/ 1 w 33"/>
                  <a:gd name="T7" fmla="*/ 1 h 14"/>
                  <a:gd name="T8" fmla="*/ 0 60000 65536"/>
                  <a:gd name="T9" fmla="*/ 0 60000 65536"/>
                  <a:gd name="T10" fmla="*/ 0 60000 65536"/>
                  <a:gd name="T11" fmla="*/ 0 60000 65536"/>
                  <a:gd name="T12" fmla="*/ 0 w 33"/>
                  <a:gd name="T13" fmla="*/ 0 h 14"/>
                  <a:gd name="T14" fmla="*/ 33 w 33"/>
                  <a:gd name="T15" fmla="*/ 14 h 14"/>
                </a:gdLst>
                <a:ahLst/>
                <a:cxnLst>
                  <a:cxn ang="T8">
                    <a:pos x="T0" y="T1"/>
                  </a:cxn>
                  <a:cxn ang="T9">
                    <a:pos x="T2" y="T3"/>
                  </a:cxn>
                  <a:cxn ang="T10">
                    <a:pos x="T4" y="T5"/>
                  </a:cxn>
                  <a:cxn ang="T11">
                    <a:pos x="T6" y="T7"/>
                  </a:cxn>
                </a:cxnLst>
                <a:rect l="T12" t="T13" r="T14" b="T15"/>
                <a:pathLst>
                  <a:path w="33" h="14">
                    <a:moveTo>
                      <a:pt x="0" y="0"/>
                    </a:moveTo>
                    <a:lnTo>
                      <a:pt x="17" y="0"/>
                    </a:lnTo>
                    <a:lnTo>
                      <a:pt x="18" y="14"/>
                    </a:lnTo>
                    <a:lnTo>
                      <a:pt x="33" y="14"/>
                    </a:lnTo>
                  </a:path>
                </a:pathLst>
              </a:custGeom>
              <a:noFill/>
              <a:ln w="9525">
                <a:solidFill>
                  <a:srgbClr val="EAEAEA"/>
                </a:solidFill>
                <a:round/>
                <a:headEnd/>
                <a:tailEnd/>
              </a:ln>
              <a:extLst>
                <a:ext uri="{909E8E84-426E-40DD-AFC4-6F175D3DCCD1}">
                  <a14:hiddenFill xmlns:a14="http://schemas.microsoft.com/office/drawing/2010/main">
                    <a:solidFill>
                      <a:srgbClr val="FFFFFF"/>
                    </a:solidFill>
                  </a14:hiddenFill>
                </a:ext>
              </a:extLst>
            </p:spPr>
            <p:txBody>
              <a:bodyPr/>
              <a:lstStyle/>
              <a:p>
                <a:endParaRPr lang="ar-SA"/>
              </a:p>
            </p:txBody>
          </p:sp>
          <p:sp>
            <p:nvSpPr>
              <p:cNvPr id="28" name="Freeform 743">
                <a:extLst>
                  <a:ext uri="{FF2B5EF4-FFF2-40B4-BE49-F238E27FC236}">
                    <a16:creationId xmlns:a16="http://schemas.microsoft.com/office/drawing/2014/main" id="{B9A971B7-0FDE-47B0-8AA0-B9343917343F}"/>
                  </a:ext>
                </a:extLst>
              </p:cNvPr>
              <p:cNvSpPr>
                <a:spLocks/>
              </p:cNvSpPr>
              <p:nvPr/>
            </p:nvSpPr>
            <p:spPr bwMode="auto">
              <a:xfrm flipH="1">
                <a:off x="2310" y="2238"/>
                <a:ext cx="19" cy="8"/>
              </a:xfrm>
              <a:custGeom>
                <a:avLst/>
                <a:gdLst>
                  <a:gd name="T0" fmla="*/ 0 w 33"/>
                  <a:gd name="T1" fmla="*/ 0 h 14"/>
                  <a:gd name="T2" fmla="*/ 1 w 33"/>
                  <a:gd name="T3" fmla="*/ 0 h 14"/>
                  <a:gd name="T4" fmla="*/ 1 w 33"/>
                  <a:gd name="T5" fmla="*/ 1 h 14"/>
                  <a:gd name="T6" fmla="*/ 1 w 33"/>
                  <a:gd name="T7" fmla="*/ 1 h 14"/>
                  <a:gd name="T8" fmla="*/ 0 60000 65536"/>
                  <a:gd name="T9" fmla="*/ 0 60000 65536"/>
                  <a:gd name="T10" fmla="*/ 0 60000 65536"/>
                  <a:gd name="T11" fmla="*/ 0 60000 65536"/>
                  <a:gd name="T12" fmla="*/ 0 w 33"/>
                  <a:gd name="T13" fmla="*/ 0 h 14"/>
                  <a:gd name="T14" fmla="*/ 33 w 33"/>
                  <a:gd name="T15" fmla="*/ 14 h 14"/>
                </a:gdLst>
                <a:ahLst/>
                <a:cxnLst>
                  <a:cxn ang="T8">
                    <a:pos x="T0" y="T1"/>
                  </a:cxn>
                  <a:cxn ang="T9">
                    <a:pos x="T2" y="T3"/>
                  </a:cxn>
                  <a:cxn ang="T10">
                    <a:pos x="T4" y="T5"/>
                  </a:cxn>
                  <a:cxn ang="T11">
                    <a:pos x="T6" y="T7"/>
                  </a:cxn>
                </a:cxnLst>
                <a:rect l="T12" t="T13" r="T14" b="T15"/>
                <a:pathLst>
                  <a:path w="33" h="14">
                    <a:moveTo>
                      <a:pt x="0" y="0"/>
                    </a:moveTo>
                    <a:lnTo>
                      <a:pt x="17" y="0"/>
                    </a:lnTo>
                    <a:lnTo>
                      <a:pt x="18" y="14"/>
                    </a:lnTo>
                    <a:lnTo>
                      <a:pt x="33" y="14"/>
                    </a:lnTo>
                  </a:path>
                </a:pathLst>
              </a:custGeom>
              <a:noFill/>
              <a:ln w="9525">
                <a:solidFill>
                  <a:srgbClr val="EAEAEA"/>
                </a:solidFill>
                <a:round/>
                <a:headEnd/>
                <a:tailEnd/>
              </a:ln>
              <a:extLst>
                <a:ext uri="{909E8E84-426E-40DD-AFC4-6F175D3DCCD1}">
                  <a14:hiddenFill xmlns:a14="http://schemas.microsoft.com/office/drawing/2010/main">
                    <a:solidFill>
                      <a:srgbClr val="FFFFFF"/>
                    </a:solidFill>
                  </a14:hiddenFill>
                </a:ext>
              </a:extLst>
            </p:spPr>
            <p:txBody>
              <a:bodyPr/>
              <a:lstStyle/>
              <a:p>
                <a:endParaRPr lang="ar-SA"/>
              </a:p>
            </p:txBody>
          </p:sp>
          <p:sp>
            <p:nvSpPr>
              <p:cNvPr id="29" name="Freeform 744">
                <a:extLst>
                  <a:ext uri="{FF2B5EF4-FFF2-40B4-BE49-F238E27FC236}">
                    <a16:creationId xmlns:a16="http://schemas.microsoft.com/office/drawing/2014/main" id="{03BC161A-B89D-4E71-BFCC-02F9FE8D11CF}"/>
                  </a:ext>
                </a:extLst>
              </p:cNvPr>
              <p:cNvSpPr>
                <a:spLocks/>
              </p:cNvSpPr>
              <p:nvPr/>
            </p:nvSpPr>
            <p:spPr bwMode="auto">
              <a:xfrm flipH="1">
                <a:off x="2310" y="2254"/>
                <a:ext cx="19" cy="9"/>
              </a:xfrm>
              <a:custGeom>
                <a:avLst/>
                <a:gdLst>
                  <a:gd name="T0" fmla="*/ 0 w 33"/>
                  <a:gd name="T1" fmla="*/ 0 h 14"/>
                  <a:gd name="T2" fmla="*/ 1 w 33"/>
                  <a:gd name="T3" fmla="*/ 0 h 14"/>
                  <a:gd name="T4" fmla="*/ 1 w 33"/>
                  <a:gd name="T5" fmla="*/ 1 h 14"/>
                  <a:gd name="T6" fmla="*/ 1 w 33"/>
                  <a:gd name="T7" fmla="*/ 1 h 14"/>
                  <a:gd name="T8" fmla="*/ 0 60000 65536"/>
                  <a:gd name="T9" fmla="*/ 0 60000 65536"/>
                  <a:gd name="T10" fmla="*/ 0 60000 65536"/>
                  <a:gd name="T11" fmla="*/ 0 60000 65536"/>
                  <a:gd name="T12" fmla="*/ 0 w 33"/>
                  <a:gd name="T13" fmla="*/ 0 h 14"/>
                  <a:gd name="T14" fmla="*/ 33 w 33"/>
                  <a:gd name="T15" fmla="*/ 14 h 14"/>
                </a:gdLst>
                <a:ahLst/>
                <a:cxnLst>
                  <a:cxn ang="T8">
                    <a:pos x="T0" y="T1"/>
                  </a:cxn>
                  <a:cxn ang="T9">
                    <a:pos x="T2" y="T3"/>
                  </a:cxn>
                  <a:cxn ang="T10">
                    <a:pos x="T4" y="T5"/>
                  </a:cxn>
                  <a:cxn ang="T11">
                    <a:pos x="T6" y="T7"/>
                  </a:cxn>
                </a:cxnLst>
                <a:rect l="T12" t="T13" r="T14" b="T15"/>
                <a:pathLst>
                  <a:path w="33" h="14">
                    <a:moveTo>
                      <a:pt x="0" y="0"/>
                    </a:moveTo>
                    <a:lnTo>
                      <a:pt x="17" y="0"/>
                    </a:lnTo>
                    <a:lnTo>
                      <a:pt x="18" y="14"/>
                    </a:lnTo>
                    <a:lnTo>
                      <a:pt x="33" y="14"/>
                    </a:lnTo>
                  </a:path>
                </a:pathLst>
              </a:custGeom>
              <a:noFill/>
              <a:ln w="9525">
                <a:solidFill>
                  <a:srgbClr val="EAEAEA"/>
                </a:solidFill>
                <a:round/>
                <a:headEnd/>
                <a:tailEnd/>
              </a:ln>
              <a:extLst>
                <a:ext uri="{909E8E84-426E-40DD-AFC4-6F175D3DCCD1}">
                  <a14:hiddenFill xmlns:a14="http://schemas.microsoft.com/office/drawing/2010/main">
                    <a:solidFill>
                      <a:srgbClr val="FFFFFF"/>
                    </a:solidFill>
                  </a14:hiddenFill>
                </a:ext>
              </a:extLst>
            </p:spPr>
            <p:txBody>
              <a:bodyPr/>
              <a:lstStyle/>
              <a:p>
                <a:endParaRPr lang="ar-SA"/>
              </a:p>
            </p:txBody>
          </p:sp>
          <p:sp>
            <p:nvSpPr>
              <p:cNvPr id="30" name="Freeform 745">
                <a:extLst>
                  <a:ext uri="{FF2B5EF4-FFF2-40B4-BE49-F238E27FC236}">
                    <a16:creationId xmlns:a16="http://schemas.microsoft.com/office/drawing/2014/main" id="{11EC29C9-CB3A-413B-95A5-C198BCE3780C}"/>
                  </a:ext>
                </a:extLst>
              </p:cNvPr>
              <p:cNvSpPr>
                <a:spLocks/>
              </p:cNvSpPr>
              <p:nvPr/>
            </p:nvSpPr>
            <p:spPr bwMode="auto">
              <a:xfrm flipH="1">
                <a:off x="2414" y="2237"/>
                <a:ext cx="20" cy="8"/>
              </a:xfrm>
              <a:custGeom>
                <a:avLst/>
                <a:gdLst>
                  <a:gd name="T0" fmla="*/ 0 w 33"/>
                  <a:gd name="T1" fmla="*/ 0 h 14"/>
                  <a:gd name="T2" fmla="*/ 1 w 33"/>
                  <a:gd name="T3" fmla="*/ 0 h 14"/>
                  <a:gd name="T4" fmla="*/ 1 w 33"/>
                  <a:gd name="T5" fmla="*/ 1 h 14"/>
                  <a:gd name="T6" fmla="*/ 1 w 33"/>
                  <a:gd name="T7" fmla="*/ 1 h 14"/>
                  <a:gd name="T8" fmla="*/ 0 60000 65536"/>
                  <a:gd name="T9" fmla="*/ 0 60000 65536"/>
                  <a:gd name="T10" fmla="*/ 0 60000 65536"/>
                  <a:gd name="T11" fmla="*/ 0 60000 65536"/>
                  <a:gd name="T12" fmla="*/ 0 w 33"/>
                  <a:gd name="T13" fmla="*/ 0 h 14"/>
                  <a:gd name="T14" fmla="*/ 33 w 33"/>
                  <a:gd name="T15" fmla="*/ 14 h 14"/>
                </a:gdLst>
                <a:ahLst/>
                <a:cxnLst>
                  <a:cxn ang="T8">
                    <a:pos x="T0" y="T1"/>
                  </a:cxn>
                  <a:cxn ang="T9">
                    <a:pos x="T2" y="T3"/>
                  </a:cxn>
                  <a:cxn ang="T10">
                    <a:pos x="T4" y="T5"/>
                  </a:cxn>
                  <a:cxn ang="T11">
                    <a:pos x="T6" y="T7"/>
                  </a:cxn>
                </a:cxnLst>
                <a:rect l="T12" t="T13" r="T14" b="T15"/>
                <a:pathLst>
                  <a:path w="33" h="14">
                    <a:moveTo>
                      <a:pt x="0" y="0"/>
                    </a:moveTo>
                    <a:lnTo>
                      <a:pt x="17" y="0"/>
                    </a:lnTo>
                    <a:lnTo>
                      <a:pt x="18" y="14"/>
                    </a:lnTo>
                    <a:lnTo>
                      <a:pt x="33" y="14"/>
                    </a:lnTo>
                  </a:path>
                </a:pathLst>
              </a:custGeom>
              <a:noFill/>
              <a:ln w="9525">
                <a:solidFill>
                  <a:srgbClr val="EAEAEA"/>
                </a:solidFill>
                <a:round/>
                <a:headEnd/>
                <a:tailEnd/>
              </a:ln>
              <a:extLst>
                <a:ext uri="{909E8E84-426E-40DD-AFC4-6F175D3DCCD1}">
                  <a14:hiddenFill xmlns:a14="http://schemas.microsoft.com/office/drawing/2010/main">
                    <a:solidFill>
                      <a:srgbClr val="FFFFFF"/>
                    </a:solidFill>
                  </a14:hiddenFill>
                </a:ext>
              </a:extLst>
            </p:spPr>
            <p:txBody>
              <a:bodyPr/>
              <a:lstStyle/>
              <a:p>
                <a:endParaRPr lang="ar-SA"/>
              </a:p>
            </p:txBody>
          </p:sp>
          <p:sp>
            <p:nvSpPr>
              <p:cNvPr id="31" name="Freeform 746">
                <a:extLst>
                  <a:ext uri="{FF2B5EF4-FFF2-40B4-BE49-F238E27FC236}">
                    <a16:creationId xmlns:a16="http://schemas.microsoft.com/office/drawing/2014/main" id="{778E8006-745F-4978-A467-B29A06DF9177}"/>
                  </a:ext>
                </a:extLst>
              </p:cNvPr>
              <p:cNvSpPr>
                <a:spLocks/>
              </p:cNvSpPr>
              <p:nvPr/>
            </p:nvSpPr>
            <p:spPr bwMode="auto">
              <a:xfrm flipH="1">
                <a:off x="2414" y="2253"/>
                <a:ext cx="20" cy="8"/>
              </a:xfrm>
              <a:custGeom>
                <a:avLst/>
                <a:gdLst>
                  <a:gd name="T0" fmla="*/ 0 w 33"/>
                  <a:gd name="T1" fmla="*/ 0 h 14"/>
                  <a:gd name="T2" fmla="*/ 1 w 33"/>
                  <a:gd name="T3" fmla="*/ 0 h 14"/>
                  <a:gd name="T4" fmla="*/ 1 w 33"/>
                  <a:gd name="T5" fmla="*/ 1 h 14"/>
                  <a:gd name="T6" fmla="*/ 1 w 33"/>
                  <a:gd name="T7" fmla="*/ 1 h 14"/>
                  <a:gd name="T8" fmla="*/ 0 60000 65536"/>
                  <a:gd name="T9" fmla="*/ 0 60000 65536"/>
                  <a:gd name="T10" fmla="*/ 0 60000 65536"/>
                  <a:gd name="T11" fmla="*/ 0 60000 65536"/>
                  <a:gd name="T12" fmla="*/ 0 w 33"/>
                  <a:gd name="T13" fmla="*/ 0 h 14"/>
                  <a:gd name="T14" fmla="*/ 33 w 33"/>
                  <a:gd name="T15" fmla="*/ 14 h 14"/>
                </a:gdLst>
                <a:ahLst/>
                <a:cxnLst>
                  <a:cxn ang="T8">
                    <a:pos x="T0" y="T1"/>
                  </a:cxn>
                  <a:cxn ang="T9">
                    <a:pos x="T2" y="T3"/>
                  </a:cxn>
                  <a:cxn ang="T10">
                    <a:pos x="T4" y="T5"/>
                  </a:cxn>
                  <a:cxn ang="T11">
                    <a:pos x="T6" y="T7"/>
                  </a:cxn>
                </a:cxnLst>
                <a:rect l="T12" t="T13" r="T14" b="T15"/>
                <a:pathLst>
                  <a:path w="33" h="14">
                    <a:moveTo>
                      <a:pt x="0" y="0"/>
                    </a:moveTo>
                    <a:lnTo>
                      <a:pt x="17" y="0"/>
                    </a:lnTo>
                    <a:lnTo>
                      <a:pt x="18" y="14"/>
                    </a:lnTo>
                    <a:lnTo>
                      <a:pt x="33" y="14"/>
                    </a:lnTo>
                  </a:path>
                </a:pathLst>
              </a:custGeom>
              <a:noFill/>
              <a:ln w="9525">
                <a:solidFill>
                  <a:srgbClr val="EAEAEA"/>
                </a:solidFill>
                <a:round/>
                <a:headEnd/>
                <a:tailEnd/>
              </a:ln>
              <a:extLst>
                <a:ext uri="{909E8E84-426E-40DD-AFC4-6F175D3DCCD1}">
                  <a14:hiddenFill xmlns:a14="http://schemas.microsoft.com/office/drawing/2010/main">
                    <a:solidFill>
                      <a:srgbClr val="FFFFFF"/>
                    </a:solidFill>
                  </a14:hiddenFill>
                </a:ext>
              </a:extLst>
            </p:spPr>
            <p:txBody>
              <a:bodyPr/>
              <a:lstStyle/>
              <a:p>
                <a:endParaRPr lang="ar-SA"/>
              </a:p>
            </p:txBody>
          </p:sp>
          <p:sp>
            <p:nvSpPr>
              <p:cNvPr id="32" name="Freeform 747">
                <a:extLst>
                  <a:ext uri="{FF2B5EF4-FFF2-40B4-BE49-F238E27FC236}">
                    <a16:creationId xmlns:a16="http://schemas.microsoft.com/office/drawing/2014/main" id="{5E0A6A55-305F-4E59-8E5C-5516FE25CB70}"/>
                  </a:ext>
                </a:extLst>
              </p:cNvPr>
              <p:cNvSpPr>
                <a:spLocks/>
              </p:cNvSpPr>
              <p:nvPr/>
            </p:nvSpPr>
            <p:spPr bwMode="auto">
              <a:xfrm flipH="1">
                <a:off x="2414" y="2269"/>
                <a:ext cx="20" cy="9"/>
              </a:xfrm>
              <a:custGeom>
                <a:avLst/>
                <a:gdLst>
                  <a:gd name="T0" fmla="*/ 0 w 33"/>
                  <a:gd name="T1" fmla="*/ 0 h 14"/>
                  <a:gd name="T2" fmla="*/ 1 w 33"/>
                  <a:gd name="T3" fmla="*/ 0 h 14"/>
                  <a:gd name="T4" fmla="*/ 1 w 33"/>
                  <a:gd name="T5" fmla="*/ 1 h 14"/>
                  <a:gd name="T6" fmla="*/ 1 w 33"/>
                  <a:gd name="T7" fmla="*/ 1 h 14"/>
                  <a:gd name="T8" fmla="*/ 0 60000 65536"/>
                  <a:gd name="T9" fmla="*/ 0 60000 65536"/>
                  <a:gd name="T10" fmla="*/ 0 60000 65536"/>
                  <a:gd name="T11" fmla="*/ 0 60000 65536"/>
                  <a:gd name="T12" fmla="*/ 0 w 33"/>
                  <a:gd name="T13" fmla="*/ 0 h 14"/>
                  <a:gd name="T14" fmla="*/ 33 w 33"/>
                  <a:gd name="T15" fmla="*/ 14 h 14"/>
                </a:gdLst>
                <a:ahLst/>
                <a:cxnLst>
                  <a:cxn ang="T8">
                    <a:pos x="T0" y="T1"/>
                  </a:cxn>
                  <a:cxn ang="T9">
                    <a:pos x="T2" y="T3"/>
                  </a:cxn>
                  <a:cxn ang="T10">
                    <a:pos x="T4" y="T5"/>
                  </a:cxn>
                  <a:cxn ang="T11">
                    <a:pos x="T6" y="T7"/>
                  </a:cxn>
                </a:cxnLst>
                <a:rect l="T12" t="T13" r="T14" b="T15"/>
                <a:pathLst>
                  <a:path w="33" h="14">
                    <a:moveTo>
                      <a:pt x="0" y="0"/>
                    </a:moveTo>
                    <a:lnTo>
                      <a:pt x="17" y="0"/>
                    </a:lnTo>
                    <a:lnTo>
                      <a:pt x="18" y="14"/>
                    </a:lnTo>
                    <a:lnTo>
                      <a:pt x="33" y="14"/>
                    </a:lnTo>
                  </a:path>
                </a:pathLst>
              </a:custGeom>
              <a:noFill/>
              <a:ln w="9525">
                <a:solidFill>
                  <a:srgbClr val="EAEAEA"/>
                </a:solidFill>
                <a:round/>
                <a:headEnd/>
                <a:tailEnd/>
              </a:ln>
              <a:extLst>
                <a:ext uri="{909E8E84-426E-40DD-AFC4-6F175D3DCCD1}">
                  <a14:hiddenFill xmlns:a14="http://schemas.microsoft.com/office/drawing/2010/main">
                    <a:solidFill>
                      <a:srgbClr val="FFFFFF"/>
                    </a:solidFill>
                  </a14:hiddenFill>
                </a:ext>
              </a:extLst>
            </p:spPr>
            <p:txBody>
              <a:bodyPr/>
              <a:lstStyle/>
              <a:p>
                <a:endParaRPr lang="ar-SA"/>
              </a:p>
            </p:txBody>
          </p:sp>
          <p:sp>
            <p:nvSpPr>
              <p:cNvPr id="33" name="Freeform 748">
                <a:extLst>
                  <a:ext uri="{FF2B5EF4-FFF2-40B4-BE49-F238E27FC236}">
                    <a16:creationId xmlns:a16="http://schemas.microsoft.com/office/drawing/2014/main" id="{0060A7D9-5562-4D01-B8AC-E76932A00A68}"/>
                  </a:ext>
                </a:extLst>
              </p:cNvPr>
              <p:cNvSpPr>
                <a:spLocks/>
              </p:cNvSpPr>
              <p:nvPr/>
            </p:nvSpPr>
            <p:spPr bwMode="auto">
              <a:xfrm flipH="1">
                <a:off x="2414" y="2286"/>
                <a:ext cx="20" cy="9"/>
              </a:xfrm>
              <a:custGeom>
                <a:avLst/>
                <a:gdLst>
                  <a:gd name="T0" fmla="*/ 0 w 33"/>
                  <a:gd name="T1" fmla="*/ 0 h 14"/>
                  <a:gd name="T2" fmla="*/ 1 w 33"/>
                  <a:gd name="T3" fmla="*/ 0 h 14"/>
                  <a:gd name="T4" fmla="*/ 1 w 33"/>
                  <a:gd name="T5" fmla="*/ 1 h 14"/>
                  <a:gd name="T6" fmla="*/ 1 w 33"/>
                  <a:gd name="T7" fmla="*/ 1 h 14"/>
                  <a:gd name="T8" fmla="*/ 0 60000 65536"/>
                  <a:gd name="T9" fmla="*/ 0 60000 65536"/>
                  <a:gd name="T10" fmla="*/ 0 60000 65536"/>
                  <a:gd name="T11" fmla="*/ 0 60000 65536"/>
                  <a:gd name="T12" fmla="*/ 0 w 33"/>
                  <a:gd name="T13" fmla="*/ 0 h 14"/>
                  <a:gd name="T14" fmla="*/ 33 w 33"/>
                  <a:gd name="T15" fmla="*/ 14 h 14"/>
                </a:gdLst>
                <a:ahLst/>
                <a:cxnLst>
                  <a:cxn ang="T8">
                    <a:pos x="T0" y="T1"/>
                  </a:cxn>
                  <a:cxn ang="T9">
                    <a:pos x="T2" y="T3"/>
                  </a:cxn>
                  <a:cxn ang="T10">
                    <a:pos x="T4" y="T5"/>
                  </a:cxn>
                  <a:cxn ang="T11">
                    <a:pos x="T6" y="T7"/>
                  </a:cxn>
                </a:cxnLst>
                <a:rect l="T12" t="T13" r="T14" b="T15"/>
                <a:pathLst>
                  <a:path w="33" h="14">
                    <a:moveTo>
                      <a:pt x="0" y="0"/>
                    </a:moveTo>
                    <a:lnTo>
                      <a:pt x="17" y="0"/>
                    </a:lnTo>
                    <a:lnTo>
                      <a:pt x="18" y="14"/>
                    </a:lnTo>
                    <a:lnTo>
                      <a:pt x="33" y="14"/>
                    </a:lnTo>
                  </a:path>
                </a:pathLst>
              </a:custGeom>
              <a:noFill/>
              <a:ln w="9525">
                <a:solidFill>
                  <a:srgbClr val="EAEAEA"/>
                </a:solidFill>
                <a:round/>
                <a:headEnd/>
                <a:tailEnd/>
              </a:ln>
              <a:extLst>
                <a:ext uri="{909E8E84-426E-40DD-AFC4-6F175D3DCCD1}">
                  <a14:hiddenFill xmlns:a14="http://schemas.microsoft.com/office/drawing/2010/main">
                    <a:solidFill>
                      <a:srgbClr val="FFFFFF"/>
                    </a:solidFill>
                  </a14:hiddenFill>
                </a:ext>
              </a:extLst>
            </p:spPr>
            <p:txBody>
              <a:bodyPr/>
              <a:lstStyle/>
              <a:p>
                <a:endParaRPr lang="ar-SA"/>
              </a:p>
            </p:txBody>
          </p:sp>
          <p:cxnSp>
            <p:nvCxnSpPr>
              <p:cNvPr id="34" name="AutoShape 749">
                <a:extLst>
                  <a:ext uri="{FF2B5EF4-FFF2-40B4-BE49-F238E27FC236}">
                    <a16:creationId xmlns:a16="http://schemas.microsoft.com/office/drawing/2014/main" id="{C0442A64-B854-4687-821D-9F5BB2E3AA67}"/>
                  </a:ext>
                </a:extLst>
              </p:cNvPr>
              <p:cNvCxnSpPr>
                <a:cxnSpLocks noChangeShapeType="1"/>
                <a:stCxn id="28" idx="3"/>
                <a:endCxn id="50" idx="2"/>
              </p:cNvCxnSpPr>
              <p:nvPr/>
            </p:nvCxnSpPr>
            <p:spPr bwMode="auto">
              <a:xfrm rot="10800000">
                <a:off x="2287" y="2231"/>
                <a:ext cx="23" cy="15"/>
              </a:xfrm>
              <a:prstGeom prst="bentConnector3">
                <a:avLst>
                  <a:gd name="adj1" fmla="val 51282"/>
                </a:avLst>
              </a:prstGeom>
              <a:noFill/>
              <a:ln w="9525">
                <a:solidFill>
                  <a:srgbClr val="EAEAEA"/>
                </a:solidFill>
                <a:miter lim="800000"/>
                <a:headEnd/>
                <a:tailEnd/>
              </a:ln>
              <a:extLst>
                <a:ext uri="{909E8E84-426E-40DD-AFC4-6F175D3DCCD1}">
                  <a14:hiddenFill xmlns:a14="http://schemas.microsoft.com/office/drawing/2010/main">
                    <a:noFill/>
                  </a14:hiddenFill>
                </a:ext>
              </a:extLst>
            </p:spPr>
          </p:cxnSp>
          <p:cxnSp>
            <p:nvCxnSpPr>
              <p:cNvPr id="35" name="AutoShape 750">
                <a:extLst>
                  <a:ext uri="{FF2B5EF4-FFF2-40B4-BE49-F238E27FC236}">
                    <a16:creationId xmlns:a16="http://schemas.microsoft.com/office/drawing/2014/main" id="{1763A16C-98F0-45BB-9E4F-60645B089B6B}"/>
                  </a:ext>
                </a:extLst>
              </p:cNvPr>
              <p:cNvCxnSpPr>
                <a:cxnSpLocks noChangeShapeType="1"/>
                <a:stCxn id="29" idx="3"/>
                <a:endCxn id="50" idx="2"/>
              </p:cNvCxnSpPr>
              <p:nvPr/>
            </p:nvCxnSpPr>
            <p:spPr bwMode="auto">
              <a:xfrm rot="10800000">
                <a:off x="2287" y="2231"/>
                <a:ext cx="23" cy="32"/>
              </a:xfrm>
              <a:prstGeom prst="bentConnector3">
                <a:avLst>
                  <a:gd name="adj1" fmla="val 51282"/>
                </a:avLst>
              </a:prstGeom>
              <a:noFill/>
              <a:ln w="9525">
                <a:solidFill>
                  <a:srgbClr val="EAEAEA"/>
                </a:solidFill>
                <a:miter lim="800000"/>
                <a:headEnd/>
                <a:tailEnd/>
              </a:ln>
              <a:extLst>
                <a:ext uri="{909E8E84-426E-40DD-AFC4-6F175D3DCCD1}">
                  <a14:hiddenFill xmlns:a14="http://schemas.microsoft.com/office/drawing/2010/main">
                    <a:noFill/>
                  </a14:hiddenFill>
                </a:ext>
              </a:extLst>
            </p:spPr>
          </p:cxnSp>
          <p:cxnSp>
            <p:nvCxnSpPr>
              <p:cNvPr id="36" name="AutoShape 751">
                <a:extLst>
                  <a:ext uri="{FF2B5EF4-FFF2-40B4-BE49-F238E27FC236}">
                    <a16:creationId xmlns:a16="http://schemas.microsoft.com/office/drawing/2014/main" id="{50BA7914-B850-4465-B2C8-EA96BA27FF3D}"/>
                  </a:ext>
                </a:extLst>
              </p:cNvPr>
              <p:cNvCxnSpPr>
                <a:cxnSpLocks noChangeShapeType="1"/>
                <a:stCxn id="24" idx="3"/>
                <a:endCxn id="30" idx="3"/>
              </p:cNvCxnSpPr>
              <p:nvPr/>
            </p:nvCxnSpPr>
            <p:spPr bwMode="auto">
              <a:xfrm>
                <a:off x="2378" y="2245"/>
                <a:ext cx="37" cy="0"/>
              </a:xfrm>
              <a:prstGeom prst="straightConnector1">
                <a:avLst/>
              </a:prstGeom>
              <a:noFill/>
              <a:ln w="9525">
                <a:solidFill>
                  <a:srgbClr val="EAEAEA"/>
                </a:solidFill>
                <a:round/>
                <a:headEnd/>
                <a:tailEnd/>
              </a:ln>
              <a:extLst>
                <a:ext uri="{909E8E84-426E-40DD-AFC4-6F175D3DCCD1}">
                  <a14:hiddenFill xmlns:a14="http://schemas.microsoft.com/office/drawing/2010/main">
                    <a:noFill/>
                  </a14:hiddenFill>
                </a:ext>
              </a:extLst>
            </p:spPr>
          </p:cxnSp>
          <p:cxnSp>
            <p:nvCxnSpPr>
              <p:cNvPr id="37" name="AutoShape 752">
                <a:extLst>
                  <a:ext uri="{FF2B5EF4-FFF2-40B4-BE49-F238E27FC236}">
                    <a16:creationId xmlns:a16="http://schemas.microsoft.com/office/drawing/2014/main" id="{9974E6A3-06C9-43BD-9B30-6EAD90D7F106}"/>
                  </a:ext>
                </a:extLst>
              </p:cNvPr>
              <p:cNvCxnSpPr>
                <a:cxnSpLocks noChangeShapeType="1"/>
                <a:stCxn id="25" idx="3"/>
                <a:endCxn id="31" idx="3"/>
              </p:cNvCxnSpPr>
              <p:nvPr/>
            </p:nvCxnSpPr>
            <p:spPr bwMode="auto">
              <a:xfrm>
                <a:off x="2378" y="2261"/>
                <a:ext cx="37" cy="0"/>
              </a:xfrm>
              <a:prstGeom prst="straightConnector1">
                <a:avLst/>
              </a:prstGeom>
              <a:noFill/>
              <a:ln w="9525">
                <a:solidFill>
                  <a:srgbClr val="EAEAEA"/>
                </a:solidFill>
                <a:round/>
                <a:headEnd/>
                <a:tailEnd/>
              </a:ln>
              <a:extLst>
                <a:ext uri="{909E8E84-426E-40DD-AFC4-6F175D3DCCD1}">
                  <a14:hiddenFill xmlns:a14="http://schemas.microsoft.com/office/drawing/2010/main">
                    <a:noFill/>
                  </a14:hiddenFill>
                </a:ext>
              </a:extLst>
            </p:spPr>
          </p:cxnSp>
          <p:cxnSp>
            <p:nvCxnSpPr>
              <p:cNvPr id="38" name="AutoShape 753">
                <a:extLst>
                  <a:ext uri="{FF2B5EF4-FFF2-40B4-BE49-F238E27FC236}">
                    <a16:creationId xmlns:a16="http://schemas.microsoft.com/office/drawing/2014/main" id="{43D7D0EA-C85A-47D2-948A-D8A97E62BF13}"/>
                  </a:ext>
                </a:extLst>
              </p:cNvPr>
              <p:cNvCxnSpPr>
                <a:cxnSpLocks noChangeShapeType="1"/>
                <a:stCxn id="26" idx="3"/>
                <a:endCxn id="32" idx="3"/>
              </p:cNvCxnSpPr>
              <p:nvPr/>
            </p:nvCxnSpPr>
            <p:spPr bwMode="auto">
              <a:xfrm flipH="1">
                <a:off x="2378" y="2278"/>
                <a:ext cx="37" cy="0"/>
              </a:xfrm>
              <a:prstGeom prst="straightConnector1">
                <a:avLst/>
              </a:prstGeom>
              <a:noFill/>
              <a:ln w="9525">
                <a:solidFill>
                  <a:srgbClr val="EAEAEA"/>
                </a:solidFill>
                <a:round/>
                <a:headEnd/>
                <a:tailEnd/>
              </a:ln>
              <a:extLst>
                <a:ext uri="{909E8E84-426E-40DD-AFC4-6F175D3DCCD1}">
                  <a14:hiddenFill xmlns:a14="http://schemas.microsoft.com/office/drawing/2010/main">
                    <a:noFill/>
                  </a14:hiddenFill>
                </a:ext>
              </a:extLst>
            </p:spPr>
          </p:cxnSp>
          <p:cxnSp>
            <p:nvCxnSpPr>
              <p:cNvPr id="39" name="AutoShape 754">
                <a:extLst>
                  <a:ext uri="{FF2B5EF4-FFF2-40B4-BE49-F238E27FC236}">
                    <a16:creationId xmlns:a16="http://schemas.microsoft.com/office/drawing/2014/main" id="{5A1085B8-F1A8-4518-A744-5B1409925D37}"/>
                  </a:ext>
                </a:extLst>
              </p:cNvPr>
              <p:cNvCxnSpPr>
                <a:cxnSpLocks noChangeShapeType="1"/>
                <a:stCxn id="27" idx="3"/>
                <a:endCxn id="33" idx="3"/>
              </p:cNvCxnSpPr>
              <p:nvPr/>
            </p:nvCxnSpPr>
            <p:spPr bwMode="auto">
              <a:xfrm>
                <a:off x="2378" y="2295"/>
                <a:ext cx="37" cy="0"/>
              </a:xfrm>
              <a:prstGeom prst="straightConnector1">
                <a:avLst/>
              </a:prstGeom>
              <a:noFill/>
              <a:ln w="9525">
                <a:solidFill>
                  <a:srgbClr val="EAEAEA"/>
                </a:solidFill>
                <a:round/>
                <a:headEnd/>
                <a:tailEnd/>
              </a:ln>
              <a:extLst>
                <a:ext uri="{909E8E84-426E-40DD-AFC4-6F175D3DCCD1}">
                  <a14:hiddenFill xmlns:a14="http://schemas.microsoft.com/office/drawing/2010/main">
                    <a:noFill/>
                  </a14:hiddenFill>
                </a:ext>
              </a:extLst>
            </p:spPr>
          </p:cxnSp>
          <p:cxnSp>
            <p:nvCxnSpPr>
              <p:cNvPr id="40" name="AutoShape 755">
                <a:extLst>
                  <a:ext uri="{FF2B5EF4-FFF2-40B4-BE49-F238E27FC236}">
                    <a16:creationId xmlns:a16="http://schemas.microsoft.com/office/drawing/2014/main" id="{5BE0959B-4A40-4AC5-847E-AA07971A5A42}"/>
                  </a:ext>
                </a:extLst>
              </p:cNvPr>
              <p:cNvCxnSpPr>
                <a:cxnSpLocks noChangeShapeType="1"/>
                <a:stCxn id="22" idx="3"/>
              </p:cNvCxnSpPr>
              <p:nvPr/>
            </p:nvCxnSpPr>
            <p:spPr bwMode="auto">
              <a:xfrm>
                <a:off x="2536" y="2254"/>
                <a:ext cx="9" cy="33"/>
              </a:xfrm>
              <a:prstGeom prst="bentConnector2">
                <a:avLst/>
              </a:prstGeom>
              <a:noFill/>
              <a:ln w="9525">
                <a:solidFill>
                  <a:srgbClr val="EAEAEA"/>
                </a:solidFill>
                <a:miter lim="800000"/>
                <a:headEnd/>
                <a:tailEnd/>
              </a:ln>
              <a:extLst>
                <a:ext uri="{909E8E84-426E-40DD-AFC4-6F175D3DCCD1}">
                  <a14:hiddenFill xmlns:a14="http://schemas.microsoft.com/office/drawing/2010/main">
                    <a:noFill/>
                  </a14:hiddenFill>
                </a:ext>
              </a:extLst>
            </p:spPr>
          </p:cxnSp>
          <p:cxnSp>
            <p:nvCxnSpPr>
              <p:cNvPr id="41" name="AutoShape 756">
                <a:extLst>
                  <a:ext uri="{FF2B5EF4-FFF2-40B4-BE49-F238E27FC236}">
                    <a16:creationId xmlns:a16="http://schemas.microsoft.com/office/drawing/2014/main" id="{56332A6C-C45F-4890-96D6-116CBF1D21E8}"/>
                  </a:ext>
                </a:extLst>
              </p:cNvPr>
              <p:cNvCxnSpPr>
                <a:cxnSpLocks noChangeShapeType="1"/>
                <a:stCxn id="23" idx="3"/>
              </p:cNvCxnSpPr>
              <p:nvPr/>
            </p:nvCxnSpPr>
            <p:spPr bwMode="auto">
              <a:xfrm>
                <a:off x="2536" y="2270"/>
                <a:ext cx="0" cy="29"/>
              </a:xfrm>
              <a:prstGeom prst="bentConnector4">
                <a:avLst>
                  <a:gd name="adj1" fmla="val 0"/>
                  <a:gd name="adj2" fmla="val 100000"/>
                </a:avLst>
              </a:prstGeom>
              <a:noFill/>
              <a:ln w="9525">
                <a:solidFill>
                  <a:srgbClr val="EAEAEA"/>
                </a:solidFill>
                <a:miter lim="800000"/>
                <a:headEnd/>
                <a:tailEnd/>
              </a:ln>
              <a:extLst>
                <a:ext uri="{909E8E84-426E-40DD-AFC4-6F175D3DCCD1}">
                  <a14:hiddenFill xmlns:a14="http://schemas.microsoft.com/office/drawing/2010/main">
                    <a:noFill/>
                  </a14:hiddenFill>
                </a:ext>
              </a:extLst>
            </p:spPr>
          </p:cxnSp>
        </p:grpSp>
        <p:cxnSp>
          <p:nvCxnSpPr>
            <p:cNvPr id="11" name="AutoShape 757">
              <a:extLst>
                <a:ext uri="{FF2B5EF4-FFF2-40B4-BE49-F238E27FC236}">
                  <a16:creationId xmlns:a16="http://schemas.microsoft.com/office/drawing/2014/main" id="{AF2B9583-A0B6-4BE9-A638-DF43FF10D448}"/>
                </a:ext>
              </a:extLst>
            </p:cNvPr>
            <p:cNvCxnSpPr>
              <a:cxnSpLocks noChangeShapeType="1"/>
              <a:stCxn id="88" idx="0"/>
              <a:endCxn id="52" idx="1"/>
            </p:cNvCxnSpPr>
            <p:nvPr/>
          </p:nvCxnSpPr>
          <p:spPr bwMode="auto">
            <a:xfrm>
              <a:off x="1813" y="2077"/>
              <a:ext cx="1047" cy="197"/>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2" name="Text Box 758">
              <a:extLst>
                <a:ext uri="{FF2B5EF4-FFF2-40B4-BE49-F238E27FC236}">
                  <a16:creationId xmlns:a16="http://schemas.microsoft.com/office/drawing/2014/main" id="{4C7C42C8-B6EB-4EBD-B2DB-133D5BA342C6}"/>
                </a:ext>
              </a:extLst>
            </p:cNvPr>
            <p:cNvSpPr txBox="1">
              <a:spLocks noChangeArrowheads="1"/>
            </p:cNvSpPr>
            <p:nvPr/>
          </p:nvSpPr>
          <p:spPr bwMode="auto">
            <a:xfrm>
              <a:off x="1709" y="2285"/>
              <a:ext cx="774"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pPr>
                <a:buFont typeface="Monotype Sorts"/>
                <a:buNone/>
              </a:pPr>
              <a:r>
                <a:rPr lang="en-US" altLang="ar-SA" b="0" dirty="0">
                  <a:latin typeface="Aldhabi" panose="01000000000000000000" pitchFamily="2" charset="-78"/>
                  <a:cs typeface="Aldhabi" panose="01000000000000000000" pitchFamily="2" charset="-78"/>
                </a:rPr>
                <a:t>Line-of-</a:t>
              </a:r>
              <a:br>
                <a:rPr lang="en-US" altLang="ar-SA" b="0" dirty="0">
                  <a:latin typeface="Aldhabi" panose="01000000000000000000" pitchFamily="2" charset="-78"/>
                  <a:cs typeface="Aldhabi" panose="01000000000000000000" pitchFamily="2" charset="-78"/>
                </a:rPr>
              </a:br>
              <a:r>
                <a:rPr lang="en-US" altLang="ar-SA" b="0" dirty="0">
                  <a:latin typeface="Aldhabi" panose="01000000000000000000" pitchFamily="2" charset="-78"/>
                  <a:cs typeface="Aldhabi" panose="01000000000000000000" pitchFamily="2" charset="-78"/>
                </a:rPr>
                <a:t>sight path</a:t>
              </a:r>
            </a:p>
          </p:txBody>
        </p:sp>
        <p:sp>
          <p:nvSpPr>
            <p:cNvPr id="13" name="Line 759">
              <a:extLst>
                <a:ext uri="{FF2B5EF4-FFF2-40B4-BE49-F238E27FC236}">
                  <a16:creationId xmlns:a16="http://schemas.microsoft.com/office/drawing/2014/main" id="{FB3C14DE-D04D-45B3-ACCA-6823BBD9580E}"/>
                </a:ext>
              </a:extLst>
            </p:cNvPr>
            <p:cNvSpPr>
              <a:spLocks noChangeShapeType="1"/>
            </p:cNvSpPr>
            <p:nvPr/>
          </p:nvSpPr>
          <p:spPr bwMode="auto">
            <a:xfrm flipV="1">
              <a:off x="1597" y="1469"/>
              <a:ext cx="1668" cy="310"/>
            </a:xfrm>
            <a:prstGeom prst="line">
              <a:avLst/>
            </a:prstGeom>
            <a:noFill/>
            <a:ln w="76200">
              <a:solidFill>
                <a:schemeClr val="tx1"/>
              </a:solidFill>
              <a:round/>
              <a:headEnd/>
              <a:tailEnd/>
            </a:ln>
            <a:extLst>
              <a:ext uri="{909E8E84-426E-40DD-AFC4-6F175D3DCCD1}">
                <a14:hiddenFill xmlns:a14="http://schemas.microsoft.com/office/drawing/2010/main">
                  <a:noFill/>
                </a14:hiddenFill>
              </a:ext>
            </a:extLst>
          </p:spPr>
          <p:txBody>
            <a:bodyPr wrap="none">
              <a:spAutoFit/>
            </a:bodyPr>
            <a:lstStyle/>
            <a:p>
              <a:endParaRPr lang="ar-SA"/>
            </a:p>
          </p:txBody>
        </p:sp>
        <p:sp>
          <p:nvSpPr>
            <p:cNvPr id="14" name="Rectangle 760">
              <a:extLst>
                <a:ext uri="{FF2B5EF4-FFF2-40B4-BE49-F238E27FC236}">
                  <a16:creationId xmlns:a16="http://schemas.microsoft.com/office/drawing/2014/main" id="{036C6DAC-8428-4AD7-BBD9-122155EAD780}"/>
                </a:ext>
              </a:extLst>
            </p:cNvPr>
            <p:cNvSpPr>
              <a:spLocks noChangeArrowheads="1"/>
            </p:cNvSpPr>
            <p:nvPr/>
          </p:nvSpPr>
          <p:spPr bwMode="auto">
            <a:xfrm>
              <a:off x="2410" y="1516"/>
              <a:ext cx="32" cy="407"/>
            </a:xfrm>
            <a:prstGeom prst="rect">
              <a:avLst/>
            </a:prstGeom>
            <a:solidFill>
              <a:schemeClr val="tx1"/>
            </a:solidFill>
            <a:ln w="12700" algn="ctr">
              <a:solidFill>
                <a:srgbClr val="003065"/>
              </a:solidFill>
              <a:miter lim="800000"/>
              <a:headEnd/>
              <a:tailEnd/>
            </a:ln>
          </p:spPr>
          <p:txBody>
            <a:bodyPr anchor="ctr">
              <a:spAutoFit/>
            </a:bodyPr>
            <a:lstStyle>
              <a:lvl1pPr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endParaRPr lang="en-US" altLang="ar-SA">
                <a:latin typeface="Arial" panose="020B0604020202020204" pitchFamily="34" charset="0"/>
              </a:endParaRPr>
            </a:p>
          </p:txBody>
        </p:sp>
        <p:cxnSp>
          <p:nvCxnSpPr>
            <p:cNvPr id="15" name="AutoShape 761">
              <a:extLst>
                <a:ext uri="{FF2B5EF4-FFF2-40B4-BE49-F238E27FC236}">
                  <a16:creationId xmlns:a16="http://schemas.microsoft.com/office/drawing/2014/main" id="{EE054557-E34A-4D0D-91EB-BC357ECCAF25}"/>
                </a:ext>
              </a:extLst>
            </p:cNvPr>
            <p:cNvCxnSpPr>
              <a:cxnSpLocks noChangeShapeType="1"/>
              <a:stCxn id="88" idx="1"/>
              <a:endCxn id="14" idx="2"/>
            </p:cNvCxnSpPr>
            <p:nvPr/>
          </p:nvCxnSpPr>
          <p:spPr bwMode="auto">
            <a:xfrm rot="5400000" flipH="1" flipV="1">
              <a:off x="2046" y="1681"/>
              <a:ext cx="138" cy="623"/>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6" name="AutoShape 762">
              <a:extLst>
                <a:ext uri="{FF2B5EF4-FFF2-40B4-BE49-F238E27FC236}">
                  <a16:creationId xmlns:a16="http://schemas.microsoft.com/office/drawing/2014/main" id="{6738506B-201F-4732-872D-206B5D4BAE88}"/>
                </a:ext>
              </a:extLst>
            </p:cNvPr>
            <p:cNvCxnSpPr>
              <a:cxnSpLocks noChangeShapeType="1"/>
              <a:stCxn id="14" idx="2"/>
              <a:endCxn id="53" idx="6"/>
            </p:cNvCxnSpPr>
            <p:nvPr/>
          </p:nvCxnSpPr>
          <p:spPr bwMode="auto">
            <a:xfrm rot="16200000" flipH="1">
              <a:off x="2467" y="1883"/>
              <a:ext cx="348" cy="429"/>
            </a:xfrm>
            <a:prstGeom prst="straightConnector1">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7" name="Text Box 763">
              <a:extLst>
                <a:ext uri="{FF2B5EF4-FFF2-40B4-BE49-F238E27FC236}">
                  <a16:creationId xmlns:a16="http://schemas.microsoft.com/office/drawing/2014/main" id="{86DDF471-9797-4445-A4C0-7EE1AD1A9BCB}"/>
                </a:ext>
              </a:extLst>
            </p:cNvPr>
            <p:cNvSpPr txBox="1">
              <a:spLocks noChangeArrowheads="1"/>
            </p:cNvSpPr>
            <p:nvPr/>
          </p:nvSpPr>
          <p:spPr bwMode="auto">
            <a:xfrm>
              <a:off x="2593" y="1633"/>
              <a:ext cx="160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none">
              <a:spAutoFit/>
            </a:bodyPr>
            <a:lstStyle>
              <a:lvl1pPr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pPr>
                <a:buFont typeface="Monotype Sorts"/>
                <a:buNone/>
              </a:pPr>
              <a:r>
                <a:rPr lang="en-US" altLang="ar-SA" b="0" dirty="0">
                  <a:latin typeface="Aldhabi" panose="01000000000000000000" pitchFamily="2" charset="-78"/>
                  <a:cs typeface="Aldhabi" panose="01000000000000000000" pitchFamily="2" charset="-78"/>
                </a:rPr>
                <a:t>Non-line-of-sight path</a:t>
              </a:r>
            </a:p>
          </p:txBody>
        </p:sp>
      </p:grpSp>
      <p:sp>
        <p:nvSpPr>
          <p:cNvPr id="90" name="Footer Placeholder 89">
            <a:extLst>
              <a:ext uri="{FF2B5EF4-FFF2-40B4-BE49-F238E27FC236}">
                <a16:creationId xmlns:a16="http://schemas.microsoft.com/office/drawing/2014/main" id="{8BDF017F-DB81-491E-B43E-FB13E026DD1D}"/>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26720158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2EA678-2CB7-4799-B817-5AAC17A82010}"/>
              </a:ext>
            </a:extLst>
          </p:cNvPr>
          <p:cNvSpPr>
            <a:spLocks noGrp="1"/>
          </p:cNvSpPr>
          <p:nvPr>
            <p:ph type="title"/>
          </p:nvPr>
        </p:nvSpPr>
        <p:spPr>
          <a:xfrm>
            <a:off x="838200" y="365125"/>
            <a:ext cx="10515600" cy="1325563"/>
          </a:xfrm>
        </p:spPr>
        <p:txBody>
          <a:bodyPr>
            <a:normAutofit/>
          </a:bodyPr>
          <a:lstStyle/>
          <a:p>
            <a:pPr>
              <a:defRPr/>
            </a:pPr>
            <a:r>
              <a:rPr lang="en-US" sz="4800" dirty="0">
                <a:latin typeface="Georgia Pro" panose="02040502050405020303" pitchFamily="18" charset="0"/>
              </a:rPr>
              <a:t>Non-line-of-sight</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98A0423-693F-4F17-A7D9-7ACE3C4FE4E1}"/>
              </a:ext>
            </a:extLst>
          </p:cNvPr>
          <p:cNvSpPr>
            <a:spLocks noGrp="1"/>
          </p:cNvSpPr>
          <p:nvPr>
            <p:ph idx="1"/>
          </p:nvPr>
        </p:nvSpPr>
        <p:spPr>
          <a:xfrm>
            <a:off x="669036" y="1695661"/>
            <a:ext cx="10515600" cy="4251960"/>
          </a:xfrm>
        </p:spPr>
        <p:txBody>
          <a:bodyPr>
            <a:normAutofit/>
          </a:bodyPr>
          <a:lstStyle/>
          <a:p>
            <a:pPr eaLnBrk="1" hangingPunct="1">
              <a:lnSpc>
                <a:spcPct val="90000"/>
              </a:lnSpc>
              <a:defRPr/>
            </a:pPr>
            <a:r>
              <a:rPr lang="en-US" dirty="0">
                <a:latin typeface="Georgia Pro" panose="02040502050405020303" pitchFamily="18" charset="0"/>
              </a:rPr>
              <a:t>Different paths have different lengths = </a:t>
            </a:r>
            <a:br>
              <a:rPr lang="en-US" dirty="0">
                <a:latin typeface="Georgia Pro" panose="02040502050405020303" pitchFamily="18" charset="0"/>
              </a:rPr>
            </a:br>
            <a:r>
              <a:rPr lang="en-US" dirty="0">
                <a:latin typeface="Georgia Pro" panose="02040502050405020303" pitchFamily="18" charset="0"/>
              </a:rPr>
              <a:t>propagation time.</a:t>
            </a:r>
          </a:p>
          <a:p>
            <a:pPr lvl="1" eaLnBrk="1" hangingPunct="1">
              <a:lnSpc>
                <a:spcPct val="90000"/>
              </a:lnSpc>
              <a:defRPr/>
            </a:pPr>
            <a:r>
              <a:rPr lang="en-US" dirty="0">
                <a:latin typeface="Georgia Pro" panose="02040502050405020303" pitchFamily="18" charset="0"/>
              </a:rPr>
              <a:t>Results in </a:t>
            </a:r>
            <a:r>
              <a:rPr lang="en-US" i="1" dirty="0">
                <a:solidFill>
                  <a:schemeClr val="accent2"/>
                </a:solidFill>
                <a:latin typeface="Georgia Pro" panose="02040502050405020303" pitchFamily="18" charset="0"/>
              </a:rPr>
              <a:t>delay spread </a:t>
            </a:r>
            <a:r>
              <a:rPr lang="en-US" dirty="0">
                <a:latin typeface="Georgia Pro" panose="02040502050405020303" pitchFamily="18" charset="0"/>
              </a:rPr>
              <a:t>of the wireless channel</a:t>
            </a:r>
            <a:r>
              <a:rPr lang="en-US" i="1" dirty="0">
                <a:latin typeface="Georgia Pro" panose="02040502050405020303" pitchFamily="18" charset="0"/>
              </a:rPr>
              <a:t> </a:t>
            </a:r>
            <a:endParaRPr lang="en-US" dirty="0">
              <a:latin typeface="Georgia Pro" panose="02040502050405020303" pitchFamily="18" charset="0"/>
            </a:endParaRPr>
          </a:p>
          <a:p>
            <a:endParaRPr lang="ar-SA" sz="2200" dirty="0">
              <a:latin typeface="Georgia Pro" panose="02040502050405020303" pitchFamily="18" charset="0"/>
            </a:endParaRPr>
          </a:p>
        </p:txBody>
      </p:sp>
      <p:sp>
        <p:nvSpPr>
          <p:cNvPr id="6" name="Text Box 764">
            <a:extLst>
              <a:ext uri="{FF2B5EF4-FFF2-40B4-BE49-F238E27FC236}">
                <a16:creationId xmlns:a16="http://schemas.microsoft.com/office/drawing/2014/main" id="{8A7C2E61-FE68-41E2-880B-AF3FF90F7007}"/>
              </a:ext>
            </a:extLst>
          </p:cNvPr>
          <p:cNvSpPr txBox="1">
            <a:spLocks noChangeArrowheads="1"/>
          </p:cNvSpPr>
          <p:nvPr/>
        </p:nvSpPr>
        <p:spPr bwMode="auto">
          <a:xfrm>
            <a:off x="3649663" y="5368925"/>
            <a:ext cx="1928733"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pPr>
              <a:buFont typeface="Monotype Sorts"/>
              <a:buNone/>
            </a:pPr>
            <a:r>
              <a:rPr lang="en-US" altLang="ar-SA" sz="1800" b="0" dirty="0">
                <a:latin typeface="Arial" panose="020B0604020202020204" pitchFamily="34" charset="0"/>
              </a:rPr>
              <a:t>signal at receiver</a:t>
            </a:r>
          </a:p>
        </p:txBody>
      </p:sp>
      <p:grpSp>
        <p:nvGrpSpPr>
          <p:cNvPr id="7" name="Group 766">
            <a:extLst>
              <a:ext uri="{FF2B5EF4-FFF2-40B4-BE49-F238E27FC236}">
                <a16:creationId xmlns:a16="http://schemas.microsoft.com/office/drawing/2014/main" id="{C219A6FE-B570-4319-A79D-3EE0DF54908E}"/>
              </a:ext>
            </a:extLst>
          </p:cNvPr>
          <p:cNvGrpSpPr>
            <a:grpSpLocks/>
          </p:cNvGrpSpPr>
          <p:nvPr/>
        </p:nvGrpSpPr>
        <p:grpSpPr bwMode="auto">
          <a:xfrm>
            <a:off x="4110038" y="4102100"/>
            <a:ext cx="2417762" cy="1241425"/>
            <a:chOff x="4896" y="1680"/>
            <a:chExt cx="624" cy="240"/>
          </a:xfrm>
        </p:grpSpPr>
        <p:sp>
          <p:nvSpPr>
            <p:cNvPr id="9" name="Line 767">
              <a:extLst>
                <a:ext uri="{FF2B5EF4-FFF2-40B4-BE49-F238E27FC236}">
                  <a16:creationId xmlns:a16="http://schemas.microsoft.com/office/drawing/2014/main" id="{226DCA27-03A4-4D80-8259-03729A02FCF0}"/>
                </a:ext>
              </a:extLst>
            </p:cNvPr>
            <p:cNvSpPr>
              <a:spLocks noChangeShapeType="1"/>
            </p:cNvSpPr>
            <p:nvPr/>
          </p:nvSpPr>
          <p:spPr bwMode="auto">
            <a:xfrm flipV="1">
              <a:off x="4896" y="1680"/>
              <a:ext cx="0" cy="24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ar-SA"/>
            </a:p>
          </p:txBody>
        </p:sp>
        <p:sp>
          <p:nvSpPr>
            <p:cNvPr id="11" name="Line 768">
              <a:extLst>
                <a:ext uri="{FF2B5EF4-FFF2-40B4-BE49-F238E27FC236}">
                  <a16:creationId xmlns:a16="http://schemas.microsoft.com/office/drawing/2014/main" id="{F1DC21ED-5A77-434D-B25B-E95D7763E2B6}"/>
                </a:ext>
              </a:extLst>
            </p:cNvPr>
            <p:cNvSpPr>
              <a:spLocks noChangeShapeType="1"/>
            </p:cNvSpPr>
            <p:nvPr/>
          </p:nvSpPr>
          <p:spPr bwMode="auto">
            <a:xfrm>
              <a:off x="4896" y="1920"/>
              <a:ext cx="624"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ar-SA"/>
            </a:p>
          </p:txBody>
        </p:sp>
        <p:sp>
          <p:nvSpPr>
            <p:cNvPr id="12" name="Freeform 769">
              <a:extLst>
                <a:ext uri="{FF2B5EF4-FFF2-40B4-BE49-F238E27FC236}">
                  <a16:creationId xmlns:a16="http://schemas.microsoft.com/office/drawing/2014/main" id="{0DFE6375-699A-48DB-915A-0A8FD155FC72}"/>
                </a:ext>
              </a:extLst>
            </p:cNvPr>
            <p:cNvSpPr>
              <a:spLocks/>
            </p:cNvSpPr>
            <p:nvPr/>
          </p:nvSpPr>
          <p:spPr bwMode="auto">
            <a:xfrm>
              <a:off x="4992" y="1776"/>
              <a:ext cx="288" cy="144"/>
            </a:xfrm>
            <a:custGeom>
              <a:avLst/>
              <a:gdLst>
                <a:gd name="T0" fmla="*/ 0 w 288"/>
                <a:gd name="T1" fmla="*/ 144 h 144"/>
                <a:gd name="T2" fmla="*/ 48 w 288"/>
                <a:gd name="T3" fmla="*/ 0 h 144"/>
                <a:gd name="T4" fmla="*/ 96 w 288"/>
                <a:gd name="T5" fmla="*/ 144 h 144"/>
                <a:gd name="T6" fmla="*/ 144 w 288"/>
                <a:gd name="T7" fmla="*/ 48 h 144"/>
                <a:gd name="T8" fmla="*/ 192 w 288"/>
                <a:gd name="T9" fmla="*/ 144 h 144"/>
                <a:gd name="T10" fmla="*/ 246 w 288"/>
                <a:gd name="T11" fmla="*/ 90 h 144"/>
                <a:gd name="T12" fmla="*/ 288 w 288"/>
                <a:gd name="T13" fmla="*/ 144 h 144"/>
                <a:gd name="T14" fmla="*/ 0 60000 65536"/>
                <a:gd name="T15" fmla="*/ 0 60000 65536"/>
                <a:gd name="T16" fmla="*/ 0 60000 65536"/>
                <a:gd name="T17" fmla="*/ 0 60000 65536"/>
                <a:gd name="T18" fmla="*/ 0 60000 65536"/>
                <a:gd name="T19" fmla="*/ 0 60000 65536"/>
                <a:gd name="T20" fmla="*/ 0 60000 65536"/>
                <a:gd name="T21" fmla="*/ 0 w 288"/>
                <a:gd name="T22" fmla="*/ 0 h 144"/>
                <a:gd name="T23" fmla="*/ 288 w 288"/>
                <a:gd name="T24" fmla="*/ 144 h 1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8" h="144">
                  <a:moveTo>
                    <a:pt x="0" y="144"/>
                  </a:moveTo>
                  <a:lnTo>
                    <a:pt x="48" y="0"/>
                  </a:lnTo>
                  <a:lnTo>
                    <a:pt x="96" y="144"/>
                  </a:lnTo>
                  <a:lnTo>
                    <a:pt x="144" y="48"/>
                  </a:lnTo>
                  <a:lnTo>
                    <a:pt x="192" y="144"/>
                  </a:lnTo>
                  <a:lnTo>
                    <a:pt x="246" y="90"/>
                  </a:lnTo>
                  <a:lnTo>
                    <a:pt x="288" y="144"/>
                  </a:lnTo>
                </a:path>
              </a:pathLst>
            </a:cu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ar-SA"/>
            </a:p>
          </p:txBody>
        </p:sp>
      </p:grpSp>
      <p:sp>
        <p:nvSpPr>
          <p:cNvPr id="13" name="Text Box 771">
            <a:extLst>
              <a:ext uri="{FF2B5EF4-FFF2-40B4-BE49-F238E27FC236}">
                <a16:creationId xmlns:a16="http://schemas.microsoft.com/office/drawing/2014/main" id="{42FC5032-2697-4BCA-A004-C6C7BCF30DE6}"/>
              </a:ext>
            </a:extLst>
          </p:cNvPr>
          <p:cNvSpPr txBox="1">
            <a:spLocks noChangeArrowheads="1"/>
          </p:cNvSpPr>
          <p:nvPr/>
        </p:nvSpPr>
        <p:spPr bwMode="auto">
          <a:xfrm>
            <a:off x="3124200" y="3467100"/>
            <a:ext cx="1377300" cy="341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pPr>
              <a:buFont typeface="Monotype Sorts"/>
              <a:buNone/>
            </a:pPr>
            <a:r>
              <a:rPr lang="de-DE" altLang="ar-SA" sz="1800" b="0" dirty="0">
                <a:latin typeface="Arial" panose="020B0604020202020204" pitchFamily="34" charset="0"/>
              </a:rPr>
              <a:t>LOS pulses</a:t>
            </a:r>
          </a:p>
        </p:txBody>
      </p:sp>
      <p:cxnSp>
        <p:nvCxnSpPr>
          <p:cNvPr id="14" name="AutoShape 772">
            <a:extLst>
              <a:ext uri="{FF2B5EF4-FFF2-40B4-BE49-F238E27FC236}">
                <a16:creationId xmlns:a16="http://schemas.microsoft.com/office/drawing/2014/main" id="{313AD02D-5D89-4715-A53F-6F80BD88AEE6}"/>
              </a:ext>
            </a:extLst>
          </p:cNvPr>
          <p:cNvCxnSpPr>
            <a:cxnSpLocks noChangeShapeType="1"/>
            <a:stCxn id="13" idx="2"/>
            <a:endCxn id="12" idx="1"/>
          </p:cNvCxnSpPr>
          <p:nvPr/>
        </p:nvCxnSpPr>
        <p:spPr bwMode="auto">
          <a:xfrm>
            <a:off x="3812850" y="3808732"/>
            <a:ext cx="855133" cy="789938"/>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5" name="Text Box 774">
            <a:extLst>
              <a:ext uri="{FF2B5EF4-FFF2-40B4-BE49-F238E27FC236}">
                <a16:creationId xmlns:a16="http://schemas.microsoft.com/office/drawing/2014/main" id="{38C8CC8B-A64D-4CF8-A992-6093F3CB71A4}"/>
              </a:ext>
            </a:extLst>
          </p:cNvPr>
          <p:cNvSpPr txBox="1">
            <a:spLocks noChangeArrowheads="1"/>
          </p:cNvSpPr>
          <p:nvPr/>
        </p:nvSpPr>
        <p:spPr bwMode="auto">
          <a:xfrm>
            <a:off x="5164138" y="3276600"/>
            <a:ext cx="112082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pPr>
              <a:buFont typeface="Monotype Sorts"/>
              <a:buNone/>
            </a:pPr>
            <a:r>
              <a:rPr lang="de-DE" altLang="ar-SA" sz="1800" b="0" dirty="0">
                <a:latin typeface="Arial" panose="020B0604020202020204" pitchFamily="34" charset="0"/>
              </a:rPr>
              <a:t>multipath</a:t>
            </a:r>
          </a:p>
          <a:p>
            <a:pPr>
              <a:buFont typeface="Monotype Sorts"/>
              <a:buNone/>
            </a:pPr>
            <a:r>
              <a:rPr lang="de-DE" altLang="ar-SA" sz="1800" b="0" dirty="0">
                <a:latin typeface="Arial" panose="020B0604020202020204" pitchFamily="34" charset="0"/>
              </a:rPr>
              <a:t>pulses</a:t>
            </a:r>
          </a:p>
        </p:txBody>
      </p:sp>
      <p:cxnSp>
        <p:nvCxnSpPr>
          <p:cNvPr id="16" name="AutoShape 777">
            <a:extLst>
              <a:ext uri="{FF2B5EF4-FFF2-40B4-BE49-F238E27FC236}">
                <a16:creationId xmlns:a16="http://schemas.microsoft.com/office/drawing/2014/main" id="{2343A4F4-D0C4-4D70-8D41-9B86895CECFE}"/>
              </a:ext>
            </a:extLst>
          </p:cNvPr>
          <p:cNvCxnSpPr>
            <a:cxnSpLocks noChangeShapeType="1"/>
            <a:stCxn id="15" idx="2"/>
            <a:endCxn id="12" idx="3"/>
          </p:cNvCxnSpPr>
          <p:nvPr/>
        </p:nvCxnSpPr>
        <p:spPr bwMode="auto">
          <a:xfrm flipH="1">
            <a:off x="5039946" y="3922931"/>
            <a:ext cx="684602" cy="924024"/>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7" name="AutoShape 778">
            <a:extLst>
              <a:ext uri="{FF2B5EF4-FFF2-40B4-BE49-F238E27FC236}">
                <a16:creationId xmlns:a16="http://schemas.microsoft.com/office/drawing/2014/main" id="{6EBE178E-0207-415F-AC4F-A1D4A00F7E45}"/>
              </a:ext>
            </a:extLst>
          </p:cNvPr>
          <p:cNvCxnSpPr>
            <a:cxnSpLocks noChangeShapeType="1"/>
          </p:cNvCxnSpPr>
          <p:nvPr/>
        </p:nvCxnSpPr>
        <p:spPr bwMode="auto">
          <a:xfrm rot="5400000">
            <a:off x="5056188" y="4413250"/>
            <a:ext cx="1016000" cy="266700"/>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8" name="Footer Placeholder 17">
            <a:extLst>
              <a:ext uri="{FF2B5EF4-FFF2-40B4-BE49-F238E27FC236}">
                <a16:creationId xmlns:a16="http://schemas.microsoft.com/office/drawing/2014/main" id="{4CB52A86-4BD4-4F4D-B1C6-0E8266930C41}"/>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2476076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1AA823-DAAC-40B4-9ABC-25B48AD20C45}"/>
              </a:ext>
            </a:extLst>
          </p:cNvPr>
          <p:cNvSpPr>
            <a:spLocks noGrp="1"/>
          </p:cNvSpPr>
          <p:nvPr>
            <p:ph type="title"/>
          </p:nvPr>
        </p:nvSpPr>
        <p:spPr>
          <a:xfrm>
            <a:off x="838200" y="365125"/>
            <a:ext cx="10515600" cy="1325563"/>
          </a:xfrm>
        </p:spPr>
        <p:txBody>
          <a:bodyPr>
            <a:normAutofit/>
          </a:bodyPr>
          <a:lstStyle/>
          <a:p>
            <a:pPr>
              <a:defRPr/>
            </a:pPr>
            <a:r>
              <a:rPr lang="en-US" sz="4800" dirty="0">
                <a:latin typeface="Georgia Pro" panose="02040502050405020303" pitchFamily="18" charset="0"/>
              </a:rPr>
              <a:t>Channel Model for WSN</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2B41D3A-1592-4C63-960C-F8FC6E2DA7BA}"/>
              </a:ext>
            </a:extLst>
          </p:cNvPr>
          <p:cNvSpPr>
            <a:spLocks noGrp="1"/>
          </p:cNvSpPr>
          <p:nvPr>
            <p:ph idx="1"/>
          </p:nvPr>
        </p:nvSpPr>
        <p:spPr>
          <a:xfrm>
            <a:off x="838200" y="1929384"/>
            <a:ext cx="4976973" cy="4251960"/>
          </a:xfrm>
        </p:spPr>
        <p:txBody>
          <a:bodyPr>
            <a:normAutofit/>
          </a:bodyPr>
          <a:lstStyle/>
          <a:p>
            <a:endParaRPr lang="en-US" altLang="ar-SA" dirty="0">
              <a:effectLst/>
              <a:latin typeface="Georgia Pro" panose="02040502050405020303" pitchFamily="18" charset="0"/>
            </a:endParaRPr>
          </a:p>
          <a:p>
            <a:pPr marL="0" indent="0">
              <a:buNone/>
            </a:pPr>
            <a:endParaRPr lang="en-US" altLang="ar-SA" dirty="0">
              <a:effectLst/>
              <a:latin typeface="Georgia Pro" panose="02040502050405020303" pitchFamily="18" charset="0"/>
            </a:endParaRPr>
          </a:p>
          <a:p>
            <a:r>
              <a:rPr lang="en-US" altLang="ar-SA" dirty="0">
                <a:solidFill>
                  <a:schemeClr val="accent2"/>
                </a:solidFill>
                <a:effectLst/>
                <a:latin typeface="Georgia Pro" panose="02040502050405020303" pitchFamily="18" charset="0"/>
              </a:rPr>
              <a:t>Log-normal fading channel </a:t>
            </a:r>
            <a:r>
              <a:rPr lang="en-US" altLang="ar-SA" dirty="0">
                <a:effectLst/>
                <a:latin typeface="Georgia Pro" panose="02040502050405020303" pitchFamily="18" charset="0"/>
              </a:rPr>
              <a:t>best characterizes</a:t>
            </a:r>
          </a:p>
          <a:p>
            <a:pPr marL="0" indent="0">
              <a:buNone/>
            </a:pPr>
            <a:r>
              <a:rPr lang="en-US" altLang="ar-SA" dirty="0">
                <a:effectLst/>
                <a:latin typeface="Georgia Pro" panose="02040502050405020303" pitchFamily="18" charset="0"/>
              </a:rPr>
              <a:t> WSN channels.</a:t>
            </a:r>
          </a:p>
          <a:p>
            <a:r>
              <a:rPr lang="en-US" altLang="ar-SA" dirty="0">
                <a:effectLst/>
                <a:latin typeface="Georgia Pro" panose="02040502050405020303" pitchFamily="18" charset="0"/>
              </a:rPr>
              <a:t>Empirical evaluations for Mica2.</a:t>
            </a:r>
          </a:p>
          <a:p>
            <a:endParaRPr lang="ar-SA" dirty="0">
              <a:latin typeface="Georgia Pro" panose="02040502050405020303" pitchFamily="18" charset="0"/>
            </a:endParaRPr>
          </a:p>
        </p:txBody>
      </p:sp>
      <mc:AlternateContent xmlns:mc="http://schemas.openxmlformats.org/markup-compatibility/2006" xmlns:a14="http://schemas.microsoft.com/office/drawing/2010/main">
        <mc:Choice Requires="a14">
          <p:sp>
            <p:nvSpPr>
              <p:cNvPr id="7" name="Object 2">
                <a:extLst>
                  <a:ext uri="{FF2B5EF4-FFF2-40B4-BE49-F238E27FC236}">
                    <a16:creationId xmlns:a16="http://schemas.microsoft.com/office/drawing/2014/main" id="{E9FD06B0-7DB7-4392-A0EB-A06161A1F3C0}"/>
                  </a:ext>
                </a:extLst>
              </p:cNvPr>
              <p:cNvSpPr txBox="1"/>
              <p:nvPr/>
            </p:nvSpPr>
            <p:spPr bwMode="auto">
              <a:xfrm>
                <a:off x="993059" y="2055813"/>
                <a:ext cx="5486400" cy="869950"/>
              </a:xfrm>
              <a:prstGeom prst="rect">
                <a:avLst/>
              </a:prstGeom>
              <a:noFill/>
            </p:spPr>
            <p:txBody>
              <a:bodyPr>
                <a:normAutofit/>
              </a:bodyPr>
              <a:lstStyle/>
              <a:p>
                <a:pPr/>
                <a14:m>
                  <m:oMathPara xmlns:m="http://schemas.openxmlformats.org/officeDocument/2006/math">
                    <m:oMathParaPr>
                      <m:jc m:val="left"/>
                    </m:oMathParaPr>
                    <m:oMath xmlns:m="http://schemas.openxmlformats.org/officeDocument/2006/math">
                      <m:sSub>
                        <m:sSubPr>
                          <m:ctrlPr>
                            <a:rPr lang="ar-SA" i="1">
                              <a:solidFill>
                                <a:srgbClr val="000000"/>
                              </a:solidFill>
                              <a:latin typeface="Cambria Math" panose="02040503050406030204" pitchFamily="18" charset="0"/>
                            </a:rPr>
                          </m:ctrlPr>
                        </m:sSubPr>
                        <m:e>
                          <m:r>
                            <a:rPr lang="ar-SA" i="1">
                              <a:solidFill>
                                <a:srgbClr val="000000"/>
                              </a:solidFill>
                              <a:latin typeface="Cambria Math" panose="02040503050406030204" pitchFamily="18" charset="0"/>
                            </a:rPr>
                            <m:t>𝑃</m:t>
                          </m:r>
                        </m:e>
                        <m:sub>
                          <m:r>
                            <a:rPr lang="ar-SA" i="1">
                              <a:solidFill>
                                <a:srgbClr val="000000"/>
                              </a:solidFill>
                              <a:latin typeface="Cambria Math" panose="02040503050406030204" pitchFamily="18" charset="0"/>
                            </a:rPr>
                            <m:t>𝑟</m:t>
                          </m:r>
                        </m:sub>
                      </m:sSub>
                      <m:r>
                        <a:rPr lang="ar-SA" i="1">
                          <a:solidFill>
                            <a:srgbClr val="000000"/>
                          </a:solidFill>
                          <a:latin typeface="Cambria Math" panose="02040503050406030204" pitchFamily="18" charset="0"/>
                        </a:rPr>
                        <m:t>(</m:t>
                      </m:r>
                      <m:r>
                        <a:rPr lang="ar-SA" i="1">
                          <a:solidFill>
                            <a:srgbClr val="000000"/>
                          </a:solidFill>
                          <a:latin typeface="Cambria Math" panose="02040503050406030204" pitchFamily="18" charset="0"/>
                        </a:rPr>
                        <m:t>𝑑</m:t>
                      </m:r>
                      <m:r>
                        <a:rPr lang="ar-SA" i="1">
                          <a:solidFill>
                            <a:srgbClr val="000000"/>
                          </a:solidFill>
                          <a:latin typeface="Cambria Math" panose="02040503050406030204" pitchFamily="18" charset="0"/>
                        </a:rPr>
                        <m:t>)=</m:t>
                      </m:r>
                      <m:sSub>
                        <m:sSubPr>
                          <m:ctrlPr>
                            <a:rPr lang="ar-SA" i="1">
                              <a:solidFill>
                                <a:srgbClr val="000000"/>
                              </a:solidFill>
                              <a:latin typeface="Cambria Math" panose="02040503050406030204" pitchFamily="18" charset="0"/>
                            </a:rPr>
                          </m:ctrlPr>
                        </m:sSubPr>
                        <m:e>
                          <m:r>
                            <a:rPr lang="ar-SA" i="1">
                              <a:solidFill>
                                <a:srgbClr val="000000"/>
                              </a:solidFill>
                              <a:latin typeface="Cambria Math" panose="02040503050406030204" pitchFamily="18" charset="0"/>
                            </a:rPr>
                            <m:t>𝑃</m:t>
                          </m:r>
                        </m:e>
                        <m:sub>
                          <m:r>
                            <a:rPr lang="ar-SA" i="1">
                              <a:solidFill>
                                <a:srgbClr val="000000"/>
                              </a:solidFill>
                              <a:latin typeface="Cambria Math" panose="02040503050406030204" pitchFamily="18" charset="0"/>
                            </a:rPr>
                            <m:t>𝑡</m:t>
                          </m:r>
                        </m:sub>
                      </m:sSub>
                      <m:r>
                        <a:rPr lang="ar-SA" i="1">
                          <a:solidFill>
                            <a:srgbClr val="000000"/>
                          </a:solidFill>
                          <a:latin typeface="Cambria Math" panose="02040503050406030204" pitchFamily="18" charset="0"/>
                        </a:rPr>
                        <m:t>−</m:t>
                      </m:r>
                      <m:r>
                        <a:rPr lang="ar-SA" i="1">
                          <a:solidFill>
                            <a:srgbClr val="000000"/>
                          </a:solidFill>
                          <a:latin typeface="Cambria Math" panose="02040503050406030204" pitchFamily="18" charset="0"/>
                        </a:rPr>
                        <m:t>𝑃𝐿</m:t>
                      </m:r>
                      <m:r>
                        <a:rPr lang="ar-SA" i="1">
                          <a:solidFill>
                            <a:srgbClr val="000000"/>
                          </a:solidFill>
                          <a:latin typeface="Cambria Math" panose="02040503050406030204" pitchFamily="18" charset="0"/>
                        </a:rPr>
                        <m:t>(</m:t>
                      </m:r>
                      <m:sSub>
                        <m:sSubPr>
                          <m:ctrlPr>
                            <a:rPr lang="ar-SA" i="1">
                              <a:solidFill>
                                <a:srgbClr val="000000"/>
                              </a:solidFill>
                              <a:latin typeface="Cambria Math" panose="02040503050406030204" pitchFamily="18" charset="0"/>
                            </a:rPr>
                          </m:ctrlPr>
                        </m:sSubPr>
                        <m:e>
                          <m:r>
                            <a:rPr lang="ar-SA" i="1">
                              <a:solidFill>
                                <a:srgbClr val="000000"/>
                              </a:solidFill>
                              <a:latin typeface="Cambria Math" panose="02040503050406030204" pitchFamily="18" charset="0"/>
                            </a:rPr>
                            <m:t>𝑑</m:t>
                          </m:r>
                        </m:e>
                        <m:sub>
                          <m:r>
                            <a:rPr lang="ar-SA" i="1">
                              <a:solidFill>
                                <a:srgbClr val="000000"/>
                              </a:solidFill>
                              <a:latin typeface="Cambria Math" panose="02040503050406030204" pitchFamily="18" charset="0"/>
                            </a:rPr>
                            <m:t>0</m:t>
                          </m:r>
                        </m:sub>
                      </m:sSub>
                      <m:r>
                        <a:rPr lang="ar-SA" i="1">
                          <a:solidFill>
                            <a:srgbClr val="000000"/>
                          </a:solidFill>
                          <a:latin typeface="Cambria Math" panose="02040503050406030204" pitchFamily="18" charset="0"/>
                        </a:rPr>
                        <m:t>)−</m:t>
                      </m:r>
                      <m:r>
                        <a:rPr lang="ar-SA" i="1">
                          <a:solidFill>
                            <a:srgbClr val="000000"/>
                          </a:solidFill>
                          <a:latin typeface="Cambria Math" panose="02040503050406030204" pitchFamily="18" charset="0"/>
                        </a:rPr>
                        <m:t>10</m:t>
                      </m:r>
                      <m:r>
                        <a:rPr lang="ar-SA" i="1">
                          <a:solidFill>
                            <a:srgbClr val="000000"/>
                          </a:solidFill>
                          <a:latin typeface="Cambria Math" panose="02040503050406030204" pitchFamily="18" charset="0"/>
                        </a:rPr>
                        <m:t>𝜂</m:t>
                      </m:r>
                      <m:func>
                        <m:funcPr>
                          <m:ctrlPr>
                            <a:rPr lang="ar-SA" i="1">
                              <a:solidFill>
                                <a:srgbClr val="000000"/>
                              </a:solidFill>
                              <a:latin typeface="Cambria Math" panose="02040503050406030204" pitchFamily="18" charset="0"/>
                            </a:rPr>
                          </m:ctrlPr>
                        </m:funcPr>
                        <m:fName>
                          <m:r>
                            <m:rPr>
                              <m:sty m:val="p"/>
                            </m:rPr>
                            <a:rPr lang="ar-SA" i="0">
                              <a:solidFill>
                                <a:srgbClr val="000000"/>
                              </a:solidFill>
                              <a:latin typeface="Cambria Math" panose="02040503050406030204" pitchFamily="18" charset="0"/>
                            </a:rPr>
                            <m:t>log</m:t>
                          </m:r>
                        </m:fName>
                        <m:e>
                          <m:d>
                            <m:dPr>
                              <m:ctrlPr>
                                <a:rPr lang="ar-SA" i="1">
                                  <a:solidFill>
                                    <a:srgbClr val="000000"/>
                                  </a:solidFill>
                                  <a:latin typeface="Cambria Math" panose="02040503050406030204" pitchFamily="18" charset="0"/>
                                </a:rPr>
                              </m:ctrlPr>
                            </m:dPr>
                            <m:e>
                              <m:f>
                                <m:fPr>
                                  <m:ctrlPr>
                                    <a:rPr lang="ar-SA" i="1">
                                      <a:solidFill>
                                        <a:srgbClr val="000000"/>
                                      </a:solidFill>
                                      <a:latin typeface="Cambria Math" panose="02040503050406030204" pitchFamily="18" charset="0"/>
                                    </a:rPr>
                                  </m:ctrlPr>
                                </m:fPr>
                                <m:num>
                                  <m:r>
                                    <a:rPr lang="ar-SA" i="1">
                                      <a:solidFill>
                                        <a:srgbClr val="000000"/>
                                      </a:solidFill>
                                      <a:latin typeface="Cambria Math" panose="02040503050406030204" pitchFamily="18" charset="0"/>
                                    </a:rPr>
                                    <m:t>𝑑</m:t>
                                  </m:r>
                                </m:num>
                                <m:den>
                                  <m:sSub>
                                    <m:sSubPr>
                                      <m:ctrlPr>
                                        <a:rPr lang="ar-SA" i="1">
                                          <a:solidFill>
                                            <a:srgbClr val="000000"/>
                                          </a:solidFill>
                                          <a:latin typeface="Cambria Math" panose="02040503050406030204" pitchFamily="18" charset="0"/>
                                        </a:rPr>
                                      </m:ctrlPr>
                                    </m:sSubPr>
                                    <m:e>
                                      <m:r>
                                        <a:rPr lang="ar-SA" i="1">
                                          <a:solidFill>
                                            <a:srgbClr val="000000"/>
                                          </a:solidFill>
                                          <a:latin typeface="Cambria Math" panose="02040503050406030204" pitchFamily="18" charset="0"/>
                                        </a:rPr>
                                        <m:t>𝑑</m:t>
                                      </m:r>
                                    </m:e>
                                    <m:sub>
                                      <m:r>
                                        <a:rPr lang="ar-SA" i="1">
                                          <a:solidFill>
                                            <a:srgbClr val="000000"/>
                                          </a:solidFill>
                                          <a:latin typeface="Cambria Math" panose="02040503050406030204" pitchFamily="18" charset="0"/>
                                        </a:rPr>
                                        <m:t>0</m:t>
                                      </m:r>
                                    </m:sub>
                                  </m:sSub>
                                </m:den>
                              </m:f>
                            </m:e>
                          </m:d>
                        </m:e>
                      </m:func>
                      <m:r>
                        <a:rPr lang="ar-SA" i="1">
                          <a:solidFill>
                            <a:srgbClr val="000000"/>
                          </a:solidFill>
                          <a:latin typeface="Cambria Math" panose="02040503050406030204" pitchFamily="18" charset="0"/>
                        </a:rPr>
                        <m:t>+</m:t>
                      </m:r>
                      <m:sSub>
                        <m:sSubPr>
                          <m:ctrlPr>
                            <a:rPr lang="ar-SA" i="1">
                              <a:solidFill>
                                <a:srgbClr val="000000"/>
                              </a:solidFill>
                              <a:latin typeface="Cambria Math" panose="02040503050406030204" pitchFamily="18" charset="0"/>
                            </a:rPr>
                          </m:ctrlPr>
                        </m:sSubPr>
                        <m:e>
                          <m:r>
                            <a:rPr lang="ar-SA" i="1">
                              <a:solidFill>
                                <a:srgbClr val="000000"/>
                              </a:solidFill>
                              <a:latin typeface="Cambria Math" panose="02040503050406030204" pitchFamily="18" charset="0"/>
                            </a:rPr>
                            <m:t>𝑋</m:t>
                          </m:r>
                        </m:e>
                        <m:sub>
                          <m:r>
                            <a:rPr lang="ar-SA" i="1">
                              <a:solidFill>
                                <a:srgbClr val="000000"/>
                              </a:solidFill>
                              <a:latin typeface="Cambria Math" panose="02040503050406030204" pitchFamily="18" charset="0"/>
                            </a:rPr>
                            <m:t>𝜎</m:t>
                          </m:r>
                        </m:sub>
                      </m:sSub>
                    </m:oMath>
                  </m:oMathPara>
                </a14:m>
                <a:endParaRPr lang="ar-SA" dirty="0"/>
              </a:p>
            </p:txBody>
          </p:sp>
        </mc:Choice>
        <mc:Fallback xmlns="">
          <p:sp>
            <p:nvSpPr>
              <p:cNvPr id="7" name="Object 2">
                <a:extLst>
                  <a:ext uri="{FF2B5EF4-FFF2-40B4-BE49-F238E27FC236}">
                    <a16:creationId xmlns:a16="http://schemas.microsoft.com/office/drawing/2014/main" id="{E9FD06B0-7DB7-4392-A0EB-A06161A1F3C0}"/>
                  </a:ext>
                </a:extLst>
              </p:cNvPr>
              <p:cNvSpPr txBox="1">
                <a:spLocks noRot="1" noChangeAspect="1" noMove="1" noResize="1" noEditPoints="1" noAdjustHandles="1" noChangeArrowheads="1" noChangeShapeType="1" noTextEdit="1"/>
              </p:cNvSpPr>
              <p:nvPr/>
            </p:nvSpPr>
            <p:spPr bwMode="auto">
              <a:xfrm>
                <a:off x="993059" y="2055813"/>
                <a:ext cx="5486400" cy="869950"/>
              </a:xfrm>
              <a:prstGeom prst="rect">
                <a:avLst/>
              </a:prstGeom>
              <a:blipFill>
                <a:blip r:embed="rId2"/>
                <a:stretch>
                  <a:fillRect/>
                </a:stretch>
              </a:blipFill>
            </p:spPr>
            <p:txBody>
              <a:bodyPr/>
              <a:lstStyle/>
              <a:p>
                <a:r>
                  <a:rPr lang="ar-SA">
                    <a:noFill/>
                  </a:rPr>
                  <a:t> </a:t>
                </a:r>
              </a:p>
            </p:txBody>
          </p:sp>
        </mc:Fallback>
      </mc:AlternateContent>
      <p:pic>
        <p:nvPicPr>
          <p:cNvPr id="11" name="Picture 28">
            <a:extLst>
              <a:ext uri="{FF2B5EF4-FFF2-40B4-BE49-F238E27FC236}">
                <a16:creationId xmlns:a16="http://schemas.microsoft.com/office/drawing/2014/main" id="{1F4FA673-692B-470E-95A0-3853DE464F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4476" y="2219960"/>
            <a:ext cx="5715000" cy="408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Footer Placeholder 12">
            <a:extLst>
              <a:ext uri="{FF2B5EF4-FFF2-40B4-BE49-F238E27FC236}">
                <a16:creationId xmlns:a16="http://schemas.microsoft.com/office/drawing/2014/main" id="{C5F38037-832A-4613-ACF6-3A52E7034C76}"/>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3677610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483089-8DA5-47F6-884A-CD86F3ADC146}"/>
              </a:ext>
            </a:extLst>
          </p:cNvPr>
          <p:cNvSpPr>
            <a:spLocks noGrp="1"/>
          </p:cNvSpPr>
          <p:nvPr>
            <p:ph type="title"/>
          </p:nvPr>
        </p:nvSpPr>
        <p:spPr>
          <a:xfrm>
            <a:off x="838200" y="365125"/>
            <a:ext cx="10515600" cy="1325563"/>
          </a:xfrm>
        </p:spPr>
        <p:txBody>
          <a:bodyPr>
            <a:normAutofit/>
          </a:bodyPr>
          <a:lstStyle/>
          <a:p>
            <a:pPr>
              <a:defRPr/>
            </a:pPr>
            <a:r>
              <a:rPr lang="en-US" sz="4800" dirty="0">
                <a:latin typeface="Georgia Pro" panose="02040502050405020303" pitchFamily="18" charset="0"/>
              </a:rPr>
              <a:t>Channel Model for WSN</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56C55E-F829-4A0F-974A-19F88148C5DA}"/>
              </a:ext>
            </a:extLst>
          </p:cNvPr>
          <p:cNvSpPr>
            <a:spLocks noGrp="1"/>
          </p:cNvSpPr>
          <p:nvPr>
            <p:ph idx="1"/>
          </p:nvPr>
        </p:nvSpPr>
        <p:spPr>
          <a:xfrm>
            <a:off x="838200" y="2344547"/>
            <a:ext cx="4730393" cy="4251960"/>
          </a:xfrm>
        </p:spPr>
        <p:txBody>
          <a:bodyPr>
            <a:normAutofit/>
          </a:bodyPr>
          <a:lstStyle/>
          <a:p>
            <a:r>
              <a:rPr lang="en-US" altLang="ar-SA" sz="2400" dirty="0">
                <a:solidFill>
                  <a:schemeClr val="accent2"/>
                </a:solidFill>
                <a:effectLst/>
                <a:latin typeface="Georgia Pro" panose="02040502050405020303" pitchFamily="18" charset="0"/>
              </a:rPr>
              <a:t>PRR – </a:t>
            </a:r>
            <a:r>
              <a:rPr lang="en-US" altLang="ar-SA" sz="2400" dirty="0">
                <a:effectLst/>
                <a:latin typeface="Georgia Pro" panose="02040502050405020303" pitchFamily="18" charset="0"/>
              </a:rPr>
              <a:t>Packet reception rate </a:t>
            </a:r>
            <a:br>
              <a:rPr lang="en-US" altLang="ar-SA" sz="2400" dirty="0">
                <a:effectLst/>
                <a:latin typeface="Georgia Pro" panose="02040502050405020303" pitchFamily="18" charset="0"/>
              </a:rPr>
            </a:br>
            <a:r>
              <a:rPr lang="en-US" altLang="ar-SA" sz="2400" dirty="0">
                <a:effectLst/>
                <a:latin typeface="Georgia Pro" panose="02040502050405020303" pitchFamily="18" charset="0"/>
              </a:rPr>
              <a:t>(1-p</a:t>
            </a:r>
            <a:r>
              <a:rPr lang="en-US" altLang="ar-SA" sz="2400" baseline="-25000" dirty="0">
                <a:effectLst/>
                <a:latin typeface="Georgia Pro" panose="02040502050405020303" pitchFamily="18" charset="0"/>
              </a:rPr>
              <a:t>b</a:t>
            </a:r>
            <a:r>
              <a:rPr lang="en-US" altLang="ar-SA" sz="2400" dirty="0">
                <a:effectLst/>
                <a:latin typeface="Georgia Pro" panose="02040502050405020303" pitchFamily="18" charset="0"/>
              </a:rPr>
              <a:t>)</a:t>
            </a:r>
            <a:r>
              <a:rPr lang="en-US" altLang="ar-SA" sz="2400" baseline="30000" dirty="0">
                <a:effectLst/>
                <a:latin typeface="Georgia Pro" panose="02040502050405020303" pitchFamily="18" charset="0"/>
              </a:rPr>
              <a:t>k</a:t>
            </a:r>
            <a:endParaRPr lang="en-US" altLang="ar-SA" sz="2400" dirty="0">
              <a:effectLst/>
              <a:latin typeface="Georgia Pro" panose="02040502050405020303" pitchFamily="18" charset="0"/>
            </a:endParaRPr>
          </a:p>
          <a:p>
            <a:r>
              <a:rPr lang="en-US" altLang="ar-SA" sz="2400" dirty="0">
                <a:effectLst/>
                <a:latin typeface="Georgia Pro" panose="02040502050405020303" pitchFamily="18" charset="0"/>
              </a:rPr>
              <a:t>Transitional region for packet reception.</a:t>
            </a:r>
          </a:p>
          <a:p>
            <a:pPr lvl="1"/>
            <a:r>
              <a:rPr lang="en-US" altLang="ar-SA" dirty="0">
                <a:effectLst/>
                <a:latin typeface="Georgia Pro" panose="02040502050405020303" pitchFamily="18" charset="0"/>
              </a:rPr>
              <a:t>Not too good, not too bad.</a:t>
            </a:r>
          </a:p>
          <a:p>
            <a:endParaRPr lang="ar-SA" sz="2200" dirty="0">
              <a:latin typeface="Georgia Pro" panose="02040502050405020303" pitchFamily="18" charset="0"/>
            </a:endParaRPr>
          </a:p>
        </p:txBody>
      </p:sp>
      <p:pic>
        <p:nvPicPr>
          <p:cNvPr id="6" name="Picture 10">
            <a:extLst>
              <a:ext uri="{FF2B5EF4-FFF2-40B4-BE49-F238E27FC236}">
                <a16:creationId xmlns:a16="http://schemas.microsoft.com/office/drawing/2014/main" id="{7F7E5A5C-5D86-43DE-B3A8-FD4B683CF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4817" y="2344547"/>
            <a:ext cx="5713413" cy="417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6">
            <a:extLst>
              <a:ext uri="{FF2B5EF4-FFF2-40B4-BE49-F238E27FC236}">
                <a16:creationId xmlns:a16="http://schemas.microsoft.com/office/drawing/2014/main" id="{169B9138-B39C-44B6-ACC4-1FDE0E6F5AFB}"/>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18718078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73792F-9283-49DD-B90F-6249C954F324}"/>
              </a:ext>
            </a:extLst>
          </p:cNvPr>
          <p:cNvSpPr>
            <a:spLocks noGrp="1"/>
          </p:cNvSpPr>
          <p:nvPr>
            <p:ph type="title"/>
          </p:nvPr>
        </p:nvSpPr>
        <p:spPr>
          <a:xfrm>
            <a:off x="838200" y="365125"/>
            <a:ext cx="10515600" cy="1325563"/>
          </a:xfrm>
        </p:spPr>
        <p:txBody>
          <a:bodyPr>
            <a:normAutofit/>
          </a:bodyPr>
          <a:lstStyle/>
          <a:p>
            <a:pPr>
              <a:defRPr/>
            </a:pPr>
            <a:r>
              <a:rPr lang="en-US" sz="4800" dirty="0">
                <a:latin typeface="Georgia Pro" panose="02040502050405020303" pitchFamily="18" charset="0"/>
              </a:rPr>
              <a:t>Channel Model for WSN</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8377303-F051-4584-8F25-6F13014DB16E}"/>
              </a:ext>
            </a:extLst>
          </p:cNvPr>
          <p:cNvSpPr>
            <a:spLocks noGrp="1"/>
          </p:cNvSpPr>
          <p:nvPr>
            <p:ph idx="1"/>
          </p:nvPr>
        </p:nvSpPr>
        <p:spPr>
          <a:xfrm>
            <a:off x="955496" y="2240915"/>
            <a:ext cx="4702138" cy="4251960"/>
          </a:xfrm>
        </p:spPr>
        <p:txBody>
          <a:bodyPr>
            <a:normAutofit/>
          </a:bodyPr>
          <a:lstStyle/>
          <a:p>
            <a:r>
              <a:rPr lang="en-US" altLang="ar-SA" sz="2400" dirty="0">
                <a:solidFill>
                  <a:schemeClr val="accent2"/>
                </a:solidFill>
                <a:effectLst/>
                <a:latin typeface="Georgia Pro" panose="02040502050405020303" pitchFamily="18" charset="0"/>
              </a:rPr>
              <a:t>PRR</a:t>
            </a:r>
            <a:r>
              <a:rPr lang="en-US" altLang="ar-SA" sz="2400" dirty="0">
                <a:effectLst/>
                <a:latin typeface="Georgia Pro" panose="02040502050405020303" pitchFamily="18" charset="0"/>
              </a:rPr>
              <a:t> significantly varies in the transitional region</a:t>
            </a:r>
          </a:p>
          <a:p>
            <a:r>
              <a:rPr lang="en-US" altLang="ar-SA" sz="2400" dirty="0">
                <a:effectLst/>
                <a:latin typeface="Georgia Pro" panose="02040502050405020303" pitchFamily="18" charset="0"/>
              </a:rPr>
              <a:t>d = 20m</a:t>
            </a:r>
          </a:p>
          <a:p>
            <a:pPr lvl="1"/>
            <a:r>
              <a:rPr lang="en-US" altLang="ar-SA" dirty="0">
                <a:effectLst/>
                <a:latin typeface="Georgia Pro" panose="02040502050405020303" pitchFamily="18" charset="0"/>
              </a:rPr>
              <a:t>PRR = [0,1]</a:t>
            </a:r>
          </a:p>
          <a:p>
            <a:r>
              <a:rPr lang="en-US" altLang="ar-SA" sz="2400" dirty="0">
                <a:effectLst/>
                <a:latin typeface="Georgia Pro" panose="02040502050405020303" pitchFamily="18" charset="0"/>
              </a:rPr>
              <a:t>We cannot operate solely in the connected region</a:t>
            </a:r>
          </a:p>
          <a:p>
            <a:pPr lvl="1"/>
            <a:r>
              <a:rPr lang="en-US" altLang="ar-SA" dirty="0">
                <a:effectLst/>
                <a:latin typeface="Georgia Pro" panose="02040502050405020303" pitchFamily="18" charset="0"/>
              </a:rPr>
              <a:t>Communication distance too short</a:t>
            </a:r>
          </a:p>
          <a:p>
            <a:endParaRPr lang="ar-SA" sz="2200" dirty="0">
              <a:latin typeface="Georgia Pro" panose="02040502050405020303" pitchFamily="18" charset="0"/>
            </a:endParaRPr>
          </a:p>
        </p:txBody>
      </p:sp>
      <p:pic>
        <p:nvPicPr>
          <p:cNvPr id="6" name="Picture 9">
            <a:extLst>
              <a:ext uri="{FF2B5EF4-FFF2-40B4-BE49-F238E27FC236}">
                <a16:creationId xmlns:a16="http://schemas.microsoft.com/office/drawing/2014/main" id="{1C388ECB-7DAE-41AC-AC11-02B957815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9551" y="2183501"/>
            <a:ext cx="5713413"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6">
            <a:extLst>
              <a:ext uri="{FF2B5EF4-FFF2-40B4-BE49-F238E27FC236}">
                <a16:creationId xmlns:a16="http://schemas.microsoft.com/office/drawing/2014/main" id="{134F2EBB-F4B3-4ED6-9CFA-89D7749EA73D}"/>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49063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97E553-B679-4626-90C8-F71B39468F6B}"/>
              </a:ext>
            </a:extLst>
          </p:cNvPr>
          <p:cNvSpPr>
            <a:spLocks noGrp="1"/>
          </p:cNvSpPr>
          <p:nvPr>
            <p:ph type="title"/>
          </p:nvPr>
        </p:nvSpPr>
        <p:spPr>
          <a:xfrm>
            <a:off x="838200" y="365125"/>
            <a:ext cx="10515600" cy="1325563"/>
          </a:xfrm>
        </p:spPr>
        <p:txBody>
          <a:bodyPr>
            <a:normAutofit/>
          </a:bodyPr>
          <a:lstStyle/>
          <a:p>
            <a:pPr>
              <a:defRPr/>
            </a:pPr>
            <a:r>
              <a:rPr lang="en-US" sz="4800" dirty="0">
                <a:latin typeface="Georgia Pro" panose="02040502050405020303" pitchFamily="18" charset="0"/>
              </a:rPr>
              <a:t>Channel Model for WSN</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0">
            <a:extLst>
              <a:ext uri="{FF2B5EF4-FFF2-40B4-BE49-F238E27FC236}">
                <a16:creationId xmlns:a16="http://schemas.microsoft.com/office/drawing/2014/main" id="{1CA422D5-0EF0-43D4-B3CD-3BDA88684B1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55759" y="2386519"/>
            <a:ext cx="5063944" cy="4020483"/>
          </a:xfrm>
        </p:spPr>
      </p:pic>
      <p:pic>
        <p:nvPicPr>
          <p:cNvPr id="7" name="Picture 11">
            <a:extLst>
              <a:ext uri="{FF2B5EF4-FFF2-40B4-BE49-F238E27FC236}">
                <a16:creationId xmlns:a16="http://schemas.microsoft.com/office/drawing/2014/main" id="{02026CC1-F1C1-493F-9A2D-91EE5A869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575461" y="2395662"/>
            <a:ext cx="4778339" cy="3890889"/>
          </a:xfrm>
          <a:prstGeom prst="rect">
            <a:avLst/>
          </a:prstGeom>
        </p:spPr>
      </p:pic>
      <p:grpSp>
        <p:nvGrpSpPr>
          <p:cNvPr id="11" name="Group 16">
            <a:extLst>
              <a:ext uri="{FF2B5EF4-FFF2-40B4-BE49-F238E27FC236}">
                <a16:creationId xmlns:a16="http://schemas.microsoft.com/office/drawing/2014/main" id="{3353CDAD-2D10-496E-B46E-B733877D417F}"/>
              </a:ext>
            </a:extLst>
          </p:cNvPr>
          <p:cNvGrpSpPr>
            <a:grpSpLocks/>
          </p:cNvGrpSpPr>
          <p:nvPr/>
        </p:nvGrpSpPr>
        <p:grpSpPr bwMode="auto">
          <a:xfrm>
            <a:off x="2095928" y="2339361"/>
            <a:ext cx="3276600" cy="2057400"/>
            <a:chOff x="1152" y="1056"/>
            <a:chExt cx="2064" cy="1296"/>
          </a:xfrm>
        </p:grpSpPr>
        <p:sp>
          <p:nvSpPr>
            <p:cNvPr id="12" name="Oval 12">
              <a:extLst>
                <a:ext uri="{FF2B5EF4-FFF2-40B4-BE49-F238E27FC236}">
                  <a16:creationId xmlns:a16="http://schemas.microsoft.com/office/drawing/2014/main" id="{CDAE66C8-CB72-40A5-98E3-6B9A22F4BA20}"/>
                </a:ext>
              </a:extLst>
            </p:cNvPr>
            <p:cNvSpPr>
              <a:spLocks noChangeArrowheads="1"/>
            </p:cNvSpPr>
            <p:nvPr/>
          </p:nvSpPr>
          <p:spPr bwMode="auto">
            <a:xfrm>
              <a:off x="2400" y="1056"/>
              <a:ext cx="816" cy="240"/>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endParaRPr lang="en-US" altLang="ar-SA"/>
            </a:p>
          </p:txBody>
        </p:sp>
        <p:sp>
          <p:nvSpPr>
            <p:cNvPr id="13" name="Line 13">
              <a:extLst>
                <a:ext uri="{FF2B5EF4-FFF2-40B4-BE49-F238E27FC236}">
                  <a16:creationId xmlns:a16="http://schemas.microsoft.com/office/drawing/2014/main" id="{D35FC614-9508-4AD6-804F-260EE98F7215}"/>
                </a:ext>
              </a:extLst>
            </p:cNvPr>
            <p:cNvSpPr>
              <a:spLocks noChangeShapeType="1"/>
            </p:cNvSpPr>
            <p:nvPr/>
          </p:nvSpPr>
          <p:spPr bwMode="auto">
            <a:xfrm>
              <a:off x="1152" y="2352"/>
              <a:ext cx="2016" cy="0"/>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ar-SA"/>
            </a:p>
          </p:txBody>
        </p:sp>
      </p:grpSp>
      <p:sp>
        <p:nvSpPr>
          <p:cNvPr id="14" name="Line 14">
            <a:extLst>
              <a:ext uri="{FF2B5EF4-FFF2-40B4-BE49-F238E27FC236}">
                <a16:creationId xmlns:a16="http://schemas.microsoft.com/office/drawing/2014/main" id="{C0337E8E-73F3-4A17-A782-06A5FF1453FC}"/>
              </a:ext>
            </a:extLst>
          </p:cNvPr>
          <p:cNvSpPr>
            <a:spLocks noChangeShapeType="1"/>
          </p:cNvSpPr>
          <p:nvPr/>
        </p:nvSpPr>
        <p:spPr bwMode="auto">
          <a:xfrm>
            <a:off x="7494998" y="4308213"/>
            <a:ext cx="1219200" cy="0"/>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ar-SA" dirty="0"/>
          </a:p>
        </p:txBody>
      </p:sp>
      <p:sp>
        <p:nvSpPr>
          <p:cNvPr id="16" name="Oval 15">
            <a:extLst>
              <a:ext uri="{FF2B5EF4-FFF2-40B4-BE49-F238E27FC236}">
                <a16:creationId xmlns:a16="http://schemas.microsoft.com/office/drawing/2014/main" id="{E26E1588-DAED-4F08-A0A0-EF4777E731F3}"/>
              </a:ext>
            </a:extLst>
          </p:cNvPr>
          <p:cNvSpPr>
            <a:spLocks noChangeArrowheads="1"/>
          </p:cNvSpPr>
          <p:nvPr/>
        </p:nvSpPr>
        <p:spPr bwMode="auto">
          <a:xfrm>
            <a:off x="9672263" y="2339361"/>
            <a:ext cx="1295400" cy="457200"/>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endParaRPr lang="en-US" altLang="ar-SA"/>
          </a:p>
        </p:txBody>
      </p:sp>
      <p:sp>
        <p:nvSpPr>
          <p:cNvPr id="9" name="Footer Placeholder 8">
            <a:extLst>
              <a:ext uri="{FF2B5EF4-FFF2-40B4-BE49-F238E27FC236}">
                <a16:creationId xmlns:a16="http://schemas.microsoft.com/office/drawing/2014/main" id="{6EFC8AD4-F97B-440A-A857-33CE29904B96}"/>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615435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2689A6-66A0-4743-9159-D09F025E69B7}"/>
              </a:ext>
            </a:extLst>
          </p:cNvPr>
          <p:cNvSpPr>
            <a:spLocks noGrp="1"/>
          </p:cNvSpPr>
          <p:nvPr>
            <p:ph type="title"/>
          </p:nvPr>
        </p:nvSpPr>
        <p:spPr>
          <a:xfrm>
            <a:off x="838200" y="365125"/>
            <a:ext cx="10515600" cy="1325563"/>
          </a:xfrm>
        </p:spPr>
        <p:txBody>
          <a:bodyPr>
            <a:normAutofit/>
          </a:bodyPr>
          <a:lstStyle/>
          <a:p>
            <a:pPr>
              <a:defRPr/>
            </a:pPr>
            <a:r>
              <a:rPr lang="en-US" sz="4800" dirty="0">
                <a:latin typeface="Georgia Pro" panose="02040502050405020303" pitchFamily="18" charset="0"/>
              </a:rPr>
              <a:t>Channel Model for WSN</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14">
            <a:extLst>
              <a:ext uri="{FF2B5EF4-FFF2-40B4-BE49-F238E27FC236}">
                <a16:creationId xmlns:a16="http://schemas.microsoft.com/office/drawing/2014/main" id="{33BE53B3-264F-4632-8359-C083148319B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34716" y="2055813"/>
            <a:ext cx="5247954" cy="4252912"/>
          </a:xfrm>
        </p:spPr>
      </p:pic>
      <p:pic>
        <p:nvPicPr>
          <p:cNvPr id="7" name="Picture 16">
            <a:extLst>
              <a:ext uri="{FF2B5EF4-FFF2-40B4-BE49-F238E27FC236}">
                <a16:creationId xmlns:a16="http://schemas.microsoft.com/office/drawing/2014/main" id="{BA03C21A-3F91-46E2-BBB7-07FD66AD8D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094476" y="2124869"/>
            <a:ext cx="5105400" cy="4114800"/>
          </a:xfrm>
          <a:prstGeom prst="rect">
            <a:avLst/>
          </a:prstGeom>
        </p:spPr>
      </p:pic>
      <p:sp>
        <p:nvSpPr>
          <p:cNvPr id="12" name="Oval 9">
            <a:extLst>
              <a:ext uri="{FF2B5EF4-FFF2-40B4-BE49-F238E27FC236}">
                <a16:creationId xmlns:a16="http://schemas.microsoft.com/office/drawing/2014/main" id="{4B7F4957-CDB6-4697-B101-7FE16240A839}"/>
              </a:ext>
            </a:extLst>
          </p:cNvPr>
          <p:cNvSpPr>
            <a:spLocks noChangeArrowheads="1"/>
          </p:cNvSpPr>
          <p:nvPr/>
        </p:nvSpPr>
        <p:spPr bwMode="auto">
          <a:xfrm>
            <a:off x="4001973" y="2050840"/>
            <a:ext cx="1295400" cy="381000"/>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endParaRPr lang="en-US" altLang="ar-SA"/>
          </a:p>
        </p:txBody>
      </p:sp>
      <p:grpSp>
        <p:nvGrpSpPr>
          <p:cNvPr id="13" name="Group 17">
            <a:extLst>
              <a:ext uri="{FF2B5EF4-FFF2-40B4-BE49-F238E27FC236}">
                <a16:creationId xmlns:a16="http://schemas.microsoft.com/office/drawing/2014/main" id="{1BD2207F-7AAD-4676-9B88-F062C2F8FDBD}"/>
              </a:ext>
            </a:extLst>
          </p:cNvPr>
          <p:cNvGrpSpPr>
            <a:grpSpLocks/>
          </p:cNvGrpSpPr>
          <p:nvPr/>
        </p:nvGrpSpPr>
        <p:grpSpPr bwMode="auto">
          <a:xfrm>
            <a:off x="7485580" y="2119896"/>
            <a:ext cx="3276600" cy="2057400"/>
            <a:chOff x="4560" y="1056"/>
            <a:chExt cx="2064" cy="1296"/>
          </a:xfrm>
        </p:grpSpPr>
        <p:sp>
          <p:nvSpPr>
            <p:cNvPr id="14" name="Line 11">
              <a:extLst>
                <a:ext uri="{FF2B5EF4-FFF2-40B4-BE49-F238E27FC236}">
                  <a16:creationId xmlns:a16="http://schemas.microsoft.com/office/drawing/2014/main" id="{E3F89099-5CBA-4097-8F35-781B16FFE490}"/>
                </a:ext>
              </a:extLst>
            </p:cNvPr>
            <p:cNvSpPr>
              <a:spLocks noChangeShapeType="1"/>
            </p:cNvSpPr>
            <p:nvPr/>
          </p:nvSpPr>
          <p:spPr bwMode="auto">
            <a:xfrm>
              <a:off x="4560" y="2352"/>
              <a:ext cx="2064" cy="0"/>
            </a:xfrm>
            <a:prstGeom prst="line">
              <a:avLst/>
            </a:prstGeom>
            <a:noFill/>
            <a:ln w="38100">
              <a:solidFill>
                <a:srgbClr val="FF33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ar-SA"/>
            </a:p>
          </p:txBody>
        </p:sp>
        <p:sp>
          <p:nvSpPr>
            <p:cNvPr id="15" name="Oval 12">
              <a:extLst>
                <a:ext uri="{FF2B5EF4-FFF2-40B4-BE49-F238E27FC236}">
                  <a16:creationId xmlns:a16="http://schemas.microsoft.com/office/drawing/2014/main" id="{218A4CFA-2A33-4283-A146-84E40EE3F561}"/>
                </a:ext>
              </a:extLst>
            </p:cNvPr>
            <p:cNvSpPr>
              <a:spLocks noChangeArrowheads="1"/>
            </p:cNvSpPr>
            <p:nvPr/>
          </p:nvSpPr>
          <p:spPr bwMode="auto">
            <a:xfrm>
              <a:off x="5760" y="1056"/>
              <a:ext cx="816" cy="288"/>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endParaRPr lang="en-US" altLang="ar-SA"/>
            </a:p>
          </p:txBody>
        </p:sp>
      </p:grpSp>
      <p:sp>
        <p:nvSpPr>
          <p:cNvPr id="16" name="Footer Placeholder 15">
            <a:extLst>
              <a:ext uri="{FF2B5EF4-FFF2-40B4-BE49-F238E27FC236}">
                <a16:creationId xmlns:a16="http://schemas.microsoft.com/office/drawing/2014/main" id="{18F2EE2D-49C0-4DC0-ADEA-EF8F3732CC08}"/>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388355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F3FB072-5BAA-4F47-B8EE-19C4FE54D871}"/>
              </a:ext>
            </a:extLst>
          </p:cNvPr>
          <p:cNvSpPr>
            <a:spLocks noGrp="1"/>
          </p:cNvSpPr>
          <p:nvPr>
            <p:ph type="title"/>
          </p:nvPr>
        </p:nvSpPr>
        <p:spPr>
          <a:xfrm>
            <a:off x="838200" y="237306"/>
            <a:ext cx="10515600" cy="1325563"/>
          </a:xfrm>
        </p:spPr>
        <p:txBody>
          <a:bodyPr>
            <a:normAutofit/>
          </a:bodyPr>
          <a:lstStyle/>
          <a:p>
            <a:pPr>
              <a:defRPr/>
            </a:pPr>
            <a:r>
              <a:rPr lang="en-US" sz="4800" dirty="0">
                <a:latin typeface="Georgia Pro" panose="02040502050405020303" pitchFamily="18" charset="0"/>
              </a:rPr>
              <a:t>Channel Models – Digital </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4737F06-7E94-42C4-BC82-F06DCC07C3AA}"/>
              </a:ext>
            </a:extLst>
          </p:cNvPr>
          <p:cNvSpPr>
            <a:spLocks noGrp="1"/>
          </p:cNvSpPr>
          <p:nvPr>
            <p:ph idx="1"/>
          </p:nvPr>
        </p:nvSpPr>
        <p:spPr>
          <a:xfrm>
            <a:off x="838200" y="1929384"/>
            <a:ext cx="10515600" cy="4251960"/>
          </a:xfrm>
        </p:spPr>
        <p:txBody>
          <a:bodyPr>
            <a:normAutofit/>
          </a:bodyPr>
          <a:lstStyle/>
          <a:p>
            <a:pPr eaLnBrk="1" hangingPunct="1">
              <a:defRPr/>
            </a:pPr>
            <a:r>
              <a:rPr lang="en-US" sz="2400" dirty="0">
                <a:latin typeface="Georgia Pro" panose="02040502050405020303" pitchFamily="18" charset="0"/>
              </a:rPr>
              <a:t>Directly model the resulting bit error behavior (p</a:t>
            </a:r>
            <a:r>
              <a:rPr lang="en-US" sz="2400" baseline="-25000" dirty="0">
                <a:latin typeface="Georgia Pro" panose="02040502050405020303" pitchFamily="18" charset="0"/>
              </a:rPr>
              <a:t>b</a:t>
            </a:r>
            <a:r>
              <a:rPr lang="en-US" sz="2400" dirty="0">
                <a:latin typeface="Georgia Pro" panose="02040502050405020303" pitchFamily="18" charset="0"/>
              </a:rPr>
              <a:t>)</a:t>
            </a:r>
          </a:p>
          <a:p>
            <a:pPr eaLnBrk="1" hangingPunct="1">
              <a:defRPr/>
            </a:pPr>
            <a:r>
              <a:rPr lang="en-US" sz="2400" dirty="0">
                <a:latin typeface="Georgia Pro" panose="02040502050405020303" pitchFamily="18" charset="0"/>
              </a:rPr>
              <a:t>Each bit is erroneous with constant probability, independent of the other bits</a:t>
            </a:r>
          </a:p>
          <a:p>
            <a:pPr lvl="1" eaLnBrk="1" hangingPunct="1">
              <a:defRPr/>
            </a:pPr>
            <a:r>
              <a:rPr lang="en-US" sz="2400" i="1" dirty="0">
                <a:solidFill>
                  <a:schemeClr val="accent2"/>
                </a:solidFill>
                <a:latin typeface="Georgia Pro" panose="02040502050405020303" pitchFamily="18" charset="0"/>
              </a:rPr>
              <a:t>Binary symmetric channel (BSC)</a:t>
            </a:r>
          </a:p>
          <a:p>
            <a:pPr eaLnBrk="1" hangingPunct="1">
              <a:defRPr/>
            </a:pPr>
            <a:r>
              <a:rPr lang="en-US" sz="2400" dirty="0">
                <a:latin typeface="Georgia Pro" panose="02040502050405020303" pitchFamily="18" charset="0"/>
              </a:rPr>
              <a:t>Capture fading models’ property that channel is in different states! Markov models – states with different BERs</a:t>
            </a:r>
          </a:p>
          <a:p>
            <a:pPr lvl="2" eaLnBrk="1" hangingPunct="1">
              <a:defRPr/>
            </a:pPr>
            <a:r>
              <a:rPr lang="en-US" sz="1800" dirty="0">
                <a:latin typeface="Georgia Pro" panose="02040502050405020303" pitchFamily="18" charset="0"/>
              </a:rPr>
              <a:t>Example: Gilbert-Elliot model with “bad” and “good” channel states and high/low bit error rates</a:t>
            </a:r>
            <a:endParaRPr lang="en-US" dirty="0">
              <a:latin typeface="Georgia Pro" panose="02040502050405020303" pitchFamily="18" charset="0"/>
            </a:endParaRPr>
          </a:p>
          <a:p>
            <a:endParaRPr lang="ar-SA" sz="2200" dirty="0">
              <a:latin typeface="Georgia Pro" panose="02040502050405020303" pitchFamily="18" charset="0"/>
            </a:endParaRPr>
          </a:p>
        </p:txBody>
      </p:sp>
      <p:sp>
        <p:nvSpPr>
          <p:cNvPr id="6" name="Oval 4">
            <a:extLst>
              <a:ext uri="{FF2B5EF4-FFF2-40B4-BE49-F238E27FC236}">
                <a16:creationId xmlns:a16="http://schemas.microsoft.com/office/drawing/2014/main" id="{D4D227EA-57E4-4F55-8B4D-95FC3D5B0F6B}"/>
              </a:ext>
            </a:extLst>
          </p:cNvPr>
          <p:cNvSpPr>
            <a:spLocks noChangeArrowheads="1"/>
          </p:cNvSpPr>
          <p:nvPr/>
        </p:nvSpPr>
        <p:spPr bwMode="auto">
          <a:xfrm>
            <a:off x="3700463" y="5414963"/>
            <a:ext cx="1052512" cy="4810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pPr>
              <a:buFont typeface="Monotype Sorts"/>
              <a:buNone/>
            </a:pPr>
            <a:r>
              <a:rPr lang="en-US" altLang="ar-SA" sz="1800">
                <a:latin typeface="Arial" panose="020B0604020202020204" pitchFamily="34" charset="0"/>
              </a:rPr>
              <a:t>good</a:t>
            </a:r>
          </a:p>
        </p:txBody>
      </p:sp>
      <p:sp>
        <p:nvSpPr>
          <p:cNvPr id="7" name="Oval 5">
            <a:extLst>
              <a:ext uri="{FF2B5EF4-FFF2-40B4-BE49-F238E27FC236}">
                <a16:creationId xmlns:a16="http://schemas.microsoft.com/office/drawing/2014/main" id="{5E15B570-22A9-450D-B5B4-F691323BFE73}"/>
              </a:ext>
            </a:extLst>
          </p:cNvPr>
          <p:cNvSpPr>
            <a:spLocks noChangeArrowheads="1"/>
          </p:cNvSpPr>
          <p:nvPr/>
        </p:nvSpPr>
        <p:spPr bwMode="auto">
          <a:xfrm>
            <a:off x="7480300" y="5414963"/>
            <a:ext cx="836613" cy="481012"/>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spAutoFit/>
          </a:bodyPr>
          <a:lstStyle>
            <a:lvl1pPr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pPr>
              <a:buFont typeface="Monotype Sorts"/>
              <a:buNone/>
            </a:pPr>
            <a:r>
              <a:rPr lang="en-US" altLang="ar-SA" sz="1800">
                <a:latin typeface="Arial" panose="020B0604020202020204" pitchFamily="34" charset="0"/>
              </a:rPr>
              <a:t>bad</a:t>
            </a:r>
          </a:p>
        </p:txBody>
      </p:sp>
      <p:cxnSp>
        <p:nvCxnSpPr>
          <p:cNvPr id="9" name="AutoShape 6">
            <a:extLst>
              <a:ext uri="{FF2B5EF4-FFF2-40B4-BE49-F238E27FC236}">
                <a16:creationId xmlns:a16="http://schemas.microsoft.com/office/drawing/2014/main" id="{F27AFFA4-DE8C-466B-889F-D86BA4C13B1D}"/>
              </a:ext>
            </a:extLst>
          </p:cNvPr>
          <p:cNvCxnSpPr>
            <a:cxnSpLocks noChangeShapeType="1"/>
            <a:stCxn id="6" idx="7"/>
            <a:endCxn id="7" idx="1"/>
          </p:cNvCxnSpPr>
          <p:nvPr/>
        </p:nvCxnSpPr>
        <p:spPr bwMode="auto">
          <a:xfrm rot="5400000" flipH="1" flipV="1">
            <a:off x="6101556" y="3983832"/>
            <a:ext cx="1587" cy="3003550"/>
          </a:xfrm>
          <a:prstGeom prst="curvedConnector3">
            <a:avLst>
              <a:gd name="adj1" fmla="val 1882575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1" name="AutoShape 7">
            <a:extLst>
              <a:ext uri="{FF2B5EF4-FFF2-40B4-BE49-F238E27FC236}">
                <a16:creationId xmlns:a16="http://schemas.microsoft.com/office/drawing/2014/main" id="{6DF0BB69-5257-42E7-9813-2A1A5788AAE1}"/>
              </a:ext>
            </a:extLst>
          </p:cNvPr>
          <p:cNvCxnSpPr>
            <a:cxnSpLocks noChangeShapeType="1"/>
            <a:stCxn id="7" idx="3"/>
            <a:endCxn id="6" idx="5"/>
          </p:cNvCxnSpPr>
          <p:nvPr/>
        </p:nvCxnSpPr>
        <p:spPr bwMode="auto">
          <a:xfrm rot="5400000">
            <a:off x="6101556" y="4323557"/>
            <a:ext cx="1587" cy="3003550"/>
          </a:xfrm>
          <a:prstGeom prst="curvedConnector3">
            <a:avLst>
              <a:gd name="adj1" fmla="val 18825750"/>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2" name="AutoShape 8">
            <a:extLst>
              <a:ext uri="{FF2B5EF4-FFF2-40B4-BE49-F238E27FC236}">
                <a16:creationId xmlns:a16="http://schemas.microsoft.com/office/drawing/2014/main" id="{936E120D-E4E3-4C2D-8439-8F8687C155A7}"/>
              </a:ext>
            </a:extLst>
          </p:cNvPr>
          <p:cNvCxnSpPr>
            <a:cxnSpLocks noChangeShapeType="1"/>
            <a:stCxn id="6" idx="3"/>
            <a:endCxn id="6" idx="1"/>
          </p:cNvCxnSpPr>
          <p:nvPr/>
        </p:nvCxnSpPr>
        <p:spPr bwMode="auto">
          <a:xfrm rot="5400000" flipH="1">
            <a:off x="3685381" y="5655469"/>
            <a:ext cx="339725" cy="1588"/>
          </a:xfrm>
          <a:prstGeom prst="curvedConnector5">
            <a:avLst>
              <a:gd name="adj1" fmla="val -67296"/>
              <a:gd name="adj2" fmla="val 71001310"/>
              <a:gd name="adj3" fmla="val 167296"/>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13" name="AutoShape 9">
            <a:extLst>
              <a:ext uri="{FF2B5EF4-FFF2-40B4-BE49-F238E27FC236}">
                <a16:creationId xmlns:a16="http://schemas.microsoft.com/office/drawing/2014/main" id="{9810640A-93F2-4E44-8F63-082130F37F3A}"/>
              </a:ext>
            </a:extLst>
          </p:cNvPr>
          <p:cNvCxnSpPr>
            <a:cxnSpLocks noChangeShapeType="1"/>
            <a:stCxn id="7" idx="5"/>
            <a:endCxn id="7" idx="7"/>
          </p:cNvCxnSpPr>
          <p:nvPr/>
        </p:nvCxnSpPr>
        <p:spPr bwMode="auto">
          <a:xfrm rot="5400000" flipH="1">
            <a:off x="8024019" y="5655469"/>
            <a:ext cx="339725" cy="1587"/>
          </a:xfrm>
          <a:prstGeom prst="curvedConnector5">
            <a:avLst>
              <a:gd name="adj1" fmla="val -67296"/>
              <a:gd name="adj2" fmla="val 22111898"/>
              <a:gd name="adj3" fmla="val 167296"/>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14" name="Text Box 18">
            <a:extLst>
              <a:ext uri="{FF2B5EF4-FFF2-40B4-BE49-F238E27FC236}">
                <a16:creationId xmlns:a16="http://schemas.microsoft.com/office/drawing/2014/main" id="{5CA4053C-0D86-47C2-ADC7-33168808E37C}"/>
              </a:ext>
            </a:extLst>
          </p:cNvPr>
          <p:cNvSpPr txBox="1">
            <a:spLocks noChangeArrowheads="1"/>
          </p:cNvSpPr>
          <p:nvPr/>
        </p:nvSpPr>
        <p:spPr bwMode="auto">
          <a:xfrm>
            <a:off x="5791200" y="5715000"/>
            <a:ext cx="5143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pPr>
              <a:buFont typeface="Monotype Sorts"/>
              <a:buNone/>
            </a:pPr>
            <a:r>
              <a:rPr lang="en-US" altLang="ar-SA" sz="1800">
                <a:latin typeface="Arial" panose="020B0604020202020204" pitchFamily="34" charset="0"/>
              </a:rPr>
              <a:t>p</a:t>
            </a:r>
            <a:r>
              <a:rPr lang="en-US" altLang="ar-SA" sz="1800" baseline="-25000">
                <a:latin typeface="Arial" panose="020B0604020202020204" pitchFamily="34" charset="0"/>
              </a:rPr>
              <a:t>bg</a:t>
            </a:r>
          </a:p>
        </p:txBody>
      </p:sp>
      <p:sp>
        <p:nvSpPr>
          <p:cNvPr id="15" name="Text Box 19">
            <a:extLst>
              <a:ext uri="{FF2B5EF4-FFF2-40B4-BE49-F238E27FC236}">
                <a16:creationId xmlns:a16="http://schemas.microsoft.com/office/drawing/2014/main" id="{08CF3EEC-0B3F-499F-85C0-06F7E130C718}"/>
              </a:ext>
            </a:extLst>
          </p:cNvPr>
          <p:cNvSpPr txBox="1">
            <a:spLocks noChangeArrowheads="1"/>
          </p:cNvSpPr>
          <p:nvPr/>
        </p:nvSpPr>
        <p:spPr bwMode="auto">
          <a:xfrm>
            <a:off x="2743200" y="5486400"/>
            <a:ext cx="5143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pPr>
              <a:buFont typeface="Monotype Sorts"/>
              <a:buNone/>
            </a:pPr>
            <a:r>
              <a:rPr lang="en-US" altLang="ar-SA" sz="1800">
                <a:latin typeface="Arial" panose="020B0604020202020204" pitchFamily="34" charset="0"/>
              </a:rPr>
              <a:t>p</a:t>
            </a:r>
            <a:r>
              <a:rPr lang="en-US" altLang="ar-SA" sz="1800" baseline="-25000">
                <a:latin typeface="Arial" panose="020B0604020202020204" pitchFamily="34" charset="0"/>
              </a:rPr>
              <a:t>gg</a:t>
            </a:r>
          </a:p>
        </p:txBody>
      </p:sp>
      <p:sp>
        <p:nvSpPr>
          <p:cNvPr id="16" name="Text Box 20">
            <a:extLst>
              <a:ext uri="{FF2B5EF4-FFF2-40B4-BE49-F238E27FC236}">
                <a16:creationId xmlns:a16="http://schemas.microsoft.com/office/drawing/2014/main" id="{A941F8B1-00B2-4AE7-90BB-03E21D66B6BC}"/>
              </a:ext>
            </a:extLst>
          </p:cNvPr>
          <p:cNvSpPr txBox="1">
            <a:spLocks noChangeArrowheads="1"/>
          </p:cNvSpPr>
          <p:nvPr/>
        </p:nvSpPr>
        <p:spPr bwMode="auto">
          <a:xfrm>
            <a:off x="8915400" y="5486400"/>
            <a:ext cx="51435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1pPr>
            <a:lvl2pPr marL="742950" indent="-28575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2pPr>
            <a:lvl3pPr marL="11430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3pPr>
            <a:lvl4pPr marL="16002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4pPr>
            <a:lvl5pPr marL="2057400" indent="-228600" eaLnBrk="0" hangingPunct="0">
              <a:lnSpc>
                <a:spcPct val="90000"/>
              </a:lnSpc>
              <a:spcBef>
                <a:spcPct val="20000"/>
              </a:spcBef>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5pPr>
            <a:lvl6pPr marL="25146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6pPr>
            <a:lvl7pPr marL="29718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7pPr>
            <a:lvl8pPr marL="34290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8pPr>
            <a:lvl9pPr marL="3886200" indent="-228600" eaLnBrk="0" fontAlgn="base" hangingPunct="0">
              <a:lnSpc>
                <a:spcPct val="90000"/>
              </a:lnSpc>
              <a:spcBef>
                <a:spcPct val="20000"/>
              </a:spcBef>
              <a:spcAft>
                <a:spcPct val="0"/>
              </a:spcAft>
              <a:buClr>
                <a:schemeClr val="folHlink"/>
              </a:buClr>
              <a:buSzPct val="75000"/>
              <a:buFont typeface="Monotype Sorts"/>
              <a:buChar char="n"/>
              <a:defRPr kumimoji="1" sz="4000" b="1">
                <a:solidFill>
                  <a:schemeClr val="tx1"/>
                </a:solidFill>
                <a:latin typeface="Comic Sans MS" panose="030F0702030302020204" pitchFamily="66" charset="0"/>
                <a:ea typeface="宋体" panose="02010600030101010101" pitchFamily="2" charset="-122"/>
              </a:defRPr>
            </a:lvl9pPr>
          </a:lstStyle>
          <a:p>
            <a:pPr>
              <a:buFont typeface="Monotype Sorts"/>
              <a:buNone/>
            </a:pPr>
            <a:r>
              <a:rPr lang="en-US" altLang="ar-SA" sz="1800">
                <a:latin typeface="Arial" panose="020B0604020202020204" pitchFamily="34" charset="0"/>
              </a:rPr>
              <a:t>p</a:t>
            </a:r>
            <a:r>
              <a:rPr lang="en-US" altLang="ar-SA" sz="1800" baseline="-25000">
                <a:latin typeface="Arial" panose="020B0604020202020204" pitchFamily="34" charset="0"/>
              </a:rPr>
              <a:t>bb</a:t>
            </a:r>
          </a:p>
        </p:txBody>
      </p:sp>
      <p:sp>
        <p:nvSpPr>
          <p:cNvPr id="17" name="Footer Placeholder 16">
            <a:extLst>
              <a:ext uri="{FF2B5EF4-FFF2-40B4-BE49-F238E27FC236}">
                <a16:creationId xmlns:a16="http://schemas.microsoft.com/office/drawing/2014/main" id="{64BE7287-41A6-44F4-97ED-702FA53E8597}"/>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22336961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1D1DFA-E112-4DC4-8AAC-69E2247151C6}"/>
              </a:ext>
            </a:extLst>
          </p:cNvPr>
          <p:cNvSpPr>
            <a:spLocks noGrp="1"/>
          </p:cNvSpPr>
          <p:nvPr>
            <p:ph type="title"/>
          </p:nvPr>
        </p:nvSpPr>
        <p:spPr>
          <a:xfrm>
            <a:off x="838200" y="365125"/>
            <a:ext cx="10515600" cy="1325563"/>
          </a:xfrm>
        </p:spPr>
        <p:txBody>
          <a:bodyPr>
            <a:normAutofit/>
          </a:bodyPr>
          <a:lstStyle/>
          <a:p>
            <a:pPr>
              <a:defRPr/>
            </a:pPr>
            <a:r>
              <a:rPr lang="en-US" sz="4800" dirty="0">
                <a:latin typeface="Georgia Pro" panose="02040502050405020303" pitchFamily="18" charset="0"/>
              </a:rPr>
              <a:t>Channel Models – Digital </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230F02-B9CE-4221-95A5-701AD3ADA385}"/>
              </a:ext>
            </a:extLst>
          </p:cNvPr>
          <p:cNvSpPr>
            <a:spLocks noGrp="1"/>
          </p:cNvSpPr>
          <p:nvPr>
            <p:ph idx="1"/>
          </p:nvPr>
        </p:nvSpPr>
        <p:spPr>
          <a:xfrm>
            <a:off x="838200" y="1929384"/>
            <a:ext cx="10515600" cy="4251960"/>
          </a:xfrm>
        </p:spPr>
        <p:txBody>
          <a:bodyPr>
            <a:normAutofit/>
          </a:bodyPr>
          <a:lstStyle/>
          <a:p>
            <a:pPr eaLnBrk="1" hangingPunct="1">
              <a:defRPr/>
            </a:pPr>
            <a:r>
              <a:rPr lang="en-US" dirty="0">
                <a:latin typeface="Georgia Pro" panose="02040502050405020303" pitchFamily="18" charset="0"/>
              </a:rPr>
              <a:t>Fractal channel models describe number of (in-)correct bits in a row by a heavy-tailed distribution</a:t>
            </a:r>
          </a:p>
          <a:p>
            <a:pPr lvl="1" eaLnBrk="1" hangingPunct="1">
              <a:defRPr/>
            </a:pPr>
            <a:r>
              <a:rPr lang="en-US" dirty="0">
                <a:solidFill>
                  <a:srgbClr val="92D050"/>
                </a:solidFill>
                <a:latin typeface="Georgia Pro" panose="02040502050405020303" pitchFamily="18" charset="0"/>
              </a:rPr>
              <a:t>Burst errors </a:t>
            </a:r>
            <a:r>
              <a:rPr lang="en-US" dirty="0">
                <a:latin typeface="Georgia Pro" panose="02040502050405020303" pitchFamily="18" charset="0"/>
              </a:rPr>
              <a:t>(bit errors are NOT independent)</a:t>
            </a:r>
          </a:p>
          <a:p>
            <a:endParaRPr lang="ar-SA" sz="2200" dirty="0">
              <a:latin typeface="Georgia Pro" panose="02040502050405020303" pitchFamily="18" charset="0"/>
            </a:endParaRPr>
          </a:p>
        </p:txBody>
      </p:sp>
      <p:sp>
        <p:nvSpPr>
          <p:cNvPr id="6" name="Footer Placeholder 5">
            <a:extLst>
              <a:ext uri="{FF2B5EF4-FFF2-40B4-BE49-F238E27FC236}">
                <a16:creationId xmlns:a16="http://schemas.microsoft.com/office/drawing/2014/main" id="{8CB4E019-964D-434D-89DF-B18D606B03F3}"/>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32407848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AB92B-5647-48F0-B9E7-8287349500DB}"/>
              </a:ext>
            </a:extLst>
          </p:cNvPr>
          <p:cNvSpPr>
            <a:spLocks noGrp="1"/>
          </p:cNvSpPr>
          <p:nvPr>
            <p:ph type="title"/>
          </p:nvPr>
        </p:nvSpPr>
        <p:spPr/>
        <p:txBody>
          <a:bodyPr/>
          <a:lstStyle/>
          <a:p>
            <a:pPr algn="l"/>
            <a:r>
              <a:rPr lang="en-GB" dirty="0"/>
              <a:t>PHY Layer Standards</a:t>
            </a:r>
          </a:p>
        </p:txBody>
      </p:sp>
      <p:sp>
        <p:nvSpPr>
          <p:cNvPr id="3" name="Content Placeholder 2">
            <a:extLst>
              <a:ext uri="{FF2B5EF4-FFF2-40B4-BE49-F238E27FC236}">
                <a16:creationId xmlns:a16="http://schemas.microsoft.com/office/drawing/2014/main" id="{1F80C94D-B43B-42E3-AB73-0CB90C1CE0ED}"/>
              </a:ext>
            </a:extLst>
          </p:cNvPr>
          <p:cNvSpPr>
            <a:spLocks noGrp="1"/>
          </p:cNvSpPr>
          <p:nvPr>
            <p:ph idx="1"/>
          </p:nvPr>
        </p:nvSpPr>
        <p:spPr/>
        <p:txBody>
          <a:bodyPr>
            <a:normAutofit/>
          </a:bodyPr>
          <a:lstStyle/>
          <a:p>
            <a:r>
              <a:rPr lang="en-GB" dirty="0"/>
              <a:t>Standardization in WSNs has been a major challenge. Over the years, various types of platforms have been developed, mainly for research purposes. However, due to the independent development of these platforms, interdependency has been a problem among them. </a:t>
            </a:r>
          </a:p>
          <a:p>
            <a:r>
              <a:rPr lang="en-GB" dirty="0"/>
              <a:t>Recently, the IEEE has undertaken a worldwide effort to develop a standard for low-power wireless communication. As a result, the IEEE 802.15.4 standard was developed. Since its establishment, this standard has been adopted by the majority of the platforms and industrial applications as the de facto standard for WSNs. </a:t>
            </a:r>
          </a:p>
        </p:txBody>
      </p:sp>
      <p:sp>
        <p:nvSpPr>
          <p:cNvPr id="4" name="Footer Placeholder 3">
            <a:extLst>
              <a:ext uri="{FF2B5EF4-FFF2-40B4-BE49-F238E27FC236}">
                <a16:creationId xmlns:a16="http://schemas.microsoft.com/office/drawing/2014/main" id="{CC7DD39B-C440-4367-AAD5-86D2904734AD}"/>
              </a:ext>
            </a:extLst>
          </p:cNvPr>
          <p:cNvSpPr>
            <a:spLocks noGrp="1"/>
          </p:cNvSpPr>
          <p:nvPr>
            <p:ph type="ftr" sz="quarter" idx="11"/>
          </p:nvPr>
        </p:nvSpPr>
        <p:spPr/>
        <p:txBody>
          <a:bodyPr/>
          <a:lstStyle/>
          <a:p>
            <a:r>
              <a:rPr lang="en-US"/>
              <a:t>Wireless Sensor Network</a:t>
            </a:r>
            <a:endParaRPr lang="en-US" dirty="0"/>
          </a:p>
        </p:txBody>
      </p:sp>
      <p:sp>
        <p:nvSpPr>
          <p:cNvPr id="5" name="Slide Number Placeholder 4">
            <a:extLst>
              <a:ext uri="{FF2B5EF4-FFF2-40B4-BE49-F238E27FC236}">
                <a16:creationId xmlns:a16="http://schemas.microsoft.com/office/drawing/2014/main" id="{1FF1B0C8-0E21-44C5-A3C7-45ABD9A955AE}"/>
              </a:ext>
            </a:extLst>
          </p:cNvPr>
          <p:cNvSpPr>
            <a:spLocks noGrp="1"/>
          </p:cNvSpPr>
          <p:nvPr>
            <p:ph type="sldNum" sz="quarter" idx="12"/>
          </p:nvPr>
        </p:nvSpPr>
        <p:spPr/>
        <p:txBody>
          <a:bodyPr/>
          <a:lstStyle/>
          <a:p>
            <a:fld id="{3A98EE3D-8CD1-4C3F-BD1C-C98C9596463C}" type="slidenum">
              <a:rPr lang="en-US" smtClean="0"/>
              <a:t>49</a:t>
            </a:fld>
            <a:endParaRPr lang="en-US" dirty="0"/>
          </a:p>
        </p:txBody>
      </p:sp>
    </p:spTree>
    <p:extLst>
      <p:ext uri="{BB962C8B-B14F-4D97-AF65-F5344CB8AC3E}">
        <p14:creationId xmlns:p14="http://schemas.microsoft.com/office/powerpoint/2010/main" val="945258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DC983A-960E-4EE8-AA04-F3B29E5B1A8A}"/>
              </a:ext>
            </a:extLst>
          </p:cNvPr>
          <p:cNvSpPr>
            <a:spLocks noGrp="1"/>
          </p:cNvSpPr>
          <p:nvPr>
            <p:ph type="title"/>
          </p:nvPr>
        </p:nvSpPr>
        <p:spPr>
          <a:xfrm>
            <a:off x="838200" y="365125"/>
            <a:ext cx="10515600" cy="1325563"/>
          </a:xfrm>
        </p:spPr>
        <p:txBody>
          <a:bodyPr>
            <a:normAutofit/>
          </a:bodyPr>
          <a:lstStyle/>
          <a:p>
            <a:r>
              <a:rPr lang="en-US" sz="4800" dirty="0">
                <a:latin typeface="Georgia Pro" panose="02040502050405020303" pitchFamily="18" charset="0"/>
              </a:rPr>
              <a:t>RF Wireless Communication</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E754156-1604-412C-ACBA-D98535863E8B}"/>
              </a:ext>
            </a:extLst>
          </p:cNvPr>
          <p:cNvSpPr>
            <a:spLocks noGrp="1"/>
          </p:cNvSpPr>
          <p:nvPr>
            <p:ph idx="1"/>
          </p:nvPr>
        </p:nvSpPr>
        <p:spPr>
          <a:xfrm>
            <a:off x="838200" y="1929384"/>
            <a:ext cx="10515600" cy="4251960"/>
          </a:xfrm>
        </p:spPr>
        <p:txBody>
          <a:bodyPr>
            <a:normAutofit lnSpcReduction="10000"/>
          </a:bodyPr>
          <a:lstStyle/>
          <a:p>
            <a:r>
              <a:rPr lang="en-US" dirty="0">
                <a:latin typeface="Georgia Pro" panose="02040502050405020303" pitchFamily="18" charset="0"/>
              </a:rPr>
              <a:t>The following are performed to transmit information between a transmitter and a receiver:</a:t>
            </a:r>
          </a:p>
          <a:p>
            <a:pPr marL="514350" indent="-514350">
              <a:buFont typeface="+mj-lt"/>
              <a:buAutoNum type="arabicPeriod"/>
            </a:pPr>
            <a:r>
              <a:rPr lang="en-US" dirty="0">
                <a:solidFill>
                  <a:schemeClr val="accent2"/>
                </a:solidFill>
                <a:latin typeface="Georgia Pro" panose="02040502050405020303" pitchFamily="18" charset="0"/>
              </a:rPr>
              <a:t>Source coding (data compression): </a:t>
            </a:r>
          </a:p>
          <a:p>
            <a:pPr>
              <a:buFont typeface="Wingdings" pitchFamily="64" charset="2"/>
              <a:buChar char="§"/>
              <a:defRPr/>
            </a:pPr>
            <a:r>
              <a:rPr lang="en-US" dirty="0">
                <a:latin typeface="Georgia Pro" panose="02040502050405020303" pitchFamily="18" charset="0"/>
              </a:rPr>
              <a:t>At the transmitter end, the information source is first encoded with a source encoder</a:t>
            </a:r>
          </a:p>
          <a:p>
            <a:pPr lvl="1">
              <a:buFont typeface="Wingdings" pitchFamily="64" charset="2"/>
              <a:buChar char="§"/>
              <a:defRPr/>
            </a:pPr>
            <a:r>
              <a:rPr lang="en-US" dirty="0">
                <a:latin typeface="Georgia Pro" panose="02040502050405020303" pitchFamily="18" charset="0"/>
              </a:rPr>
              <a:t>Exploit the information statistics </a:t>
            </a:r>
          </a:p>
          <a:p>
            <a:pPr lvl="1">
              <a:buFont typeface="Wingdings" pitchFamily="64" charset="2"/>
              <a:buChar char="§"/>
              <a:defRPr/>
            </a:pPr>
            <a:r>
              <a:rPr lang="en-US" dirty="0">
                <a:latin typeface="Georgia Pro" panose="02040502050405020303" pitchFamily="18" charset="0"/>
              </a:rPr>
              <a:t>Represent the source with a fewer</a:t>
            </a:r>
          </a:p>
          <a:p>
            <a:pPr marL="457200" lvl="1" indent="0">
              <a:buNone/>
              <a:defRPr/>
            </a:pPr>
            <a:r>
              <a:rPr lang="en-US" dirty="0">
                <a:latin typeface="Georgia Pro" panose="02040502050405020303" pitchFamily="18" charset="0"/>
              </a:rPr>
              <a:t> number of bits </a:t>
            </a:r>
          </a:p>
          <a:p>
            <a:pPr lvl="1">
              <a:buFont typeface="Wingdings" pitchFamily="64" charset="2"/>
              <a:buChar char="§"/>
              <a:defRPr/>
            </a:pPr>
            <a:r>
              <a:rPr lang="en-US" dirty="0">
                <a:latin typeface="Georgia Pro" panose="02040502050405020303" pitchFamily="18" charset="0"/>
                <a:sym typeface="Wingdings" pitchFamily="2" charset="2"/>
              </a:rPr>
              <a:t> </a:t>
            </a:r>
            <a:r>
              <a:rPr lang="en-US" dirty="0">
                <a:solidFill>
                  <a:srgbClr val="92D050"/>
                </a:solidFill>
                <a:latin typeface="Georgia Pro" panose="02040502050405020303" pitchFamily="18" charset="0"/>
              </a:rPr>
              <a:t>source codeword</a:t>
            </a:r>
          </a:p>
          <a:p>
            <a:pPr>
              <a:buFont typeface="Wingdings" pitchFamily="64" charset="2"/>
              <a:buChar char="§"/>
              <a:defRPr/>
            </a:pPr>
            <a:r>
              <a:rPr lang="en-US" dirty="0">
                <a:latin typeface="Georgia Pro" panose="02040502050405020303" pitchFamily="18" charset="0"/>
              </a:rPr>
              <a:t>Performed at the </a:t>
            </a:r>
            <a:r>
              <a:rPr lang="en-US" dirty="0">
                <a:solidFill>
                  <a:srgbClr val="92D050"/>
                </a:solidFill>
                <a:latin typeface="Georgia Pro" panose="02040502050405020303" pitchFamily="18" charset="0"/>
              </a:rPr>
              <a:t>application layer</a:t>
            </a:r>
          </a:p>
          <a:p>
            <a:pPr marL="0" indent="0">
              <a:buNone/>
            </a:pPr>
            <a:endParaRPr lang="ar-SA" dirty="0">
              <a:latin typeface="Georgia Pro" panose="02040502050405020303" pitchFamily="18" charset="0"/>
            </a:endParaRPr>
          </a:p>
          <a:p>
            <a:endParaRPr lang="ar-SA" sz="2200" dirty="0">
              <a:latin typeface="Georgia Pro" panose="02040502050405020303" pitchFamily="18" charset="0"/>
            </a:endParaRPr>
          </a:p>
        </p:txBody>
      </p:sp>
      <p:pic>
        <p:nvPicPr>
          <p:cNvPr id="6" name="Picture 5" descr="Diagram&#10;&#10;Description automatically generated">
            <a:extLst>
              <a:ext uri="{FF2B5EF4-FFF2-40B4-BE49-F238E27FC236}">
                <a16:creationId xmlns:a16="http://schemas.microsoft.com/office/drawing/2014/main" id="{77F5D37D-0551-4665-921D-8C2A3FD0B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8901" y="3947921"/>
            <a:ext cx="4848224" cy="2781301"/>
          </a:xfrm>
          <a:prstGeom prst="rect">
            <a:avLst/>
          </a:prstGeom>
        </p:spPr>
      </p:pic>
      <p:sp>
        <p:nvSpPr>
          <p:cNvPr id="7" name="Circle: Hollow 6">
            <a:extLst>
              <a:ext uri="{FF2B5EF4-FFF2-40B4-BE49-F238E27FC236}">
                <a16:creationId xmlns:a16="http://schemas.microsoft.com/office/drawing/2014/main" id="{124C17B7-B19A-4D3B-91B4-9674428A2F73}"/>
              </a:ext>
            </a:extLst>
          </p:cNvPr>
          <p:cNvSpPr/>
          <p:nvPr/>
        </p:nvSpPr>
        <p:spPr>
          <a:xfrm>
            <a:off x="6781800" y="4200525"/>
            <a:ext cx="923925" cy="676275"/>
          </a:xfrm>
          <a:prstGeom prst="donut">
            <a:avLst>
              <a:gd name="adj" fmla="val 0"/>
            </a:avLst>
          </a:prstGeom>
        </p:spPr>
        <p:style>
          <a:lnRef idx="2">
            <a:schemeClr val="accent6"/>
          </a:lnRef>
          <a:fillRef idx="1">
            <a:schemeClr val="lt1"/>
          </a:fillRef>
          <a:effectRef idx="0">
            <a:schemeClr val="accent6"/>
          </a:effectRef>
          <a:fontRef idx="minor">
            <a:schemeClr val="dk1"/>
          </a:fontRef>
        </p:style>
        <p:txBody>
          <a:bodyPr rtlCol="1" anchor="ctr"/>
          <a:lstStyle/>
          <a:p>
            <a:pPr algn="ctr"/>
            <a:endParaRPr lang="ar-SA">
              <a:solidFill>
                <a:schemeClr val="tx1"/>
              </a:solidFill>
            </a:endParaRPr>
          </a:p>
        </p:txBody>
      </p:sp>
      <p:sp>
        <p:nvSpPr>
          <p:cNvPr id="9" name="Footer Placeholder 8">
            <a:extLst>
              <a:ext uri="{FF2B5EF4-FFF2-40B4-BE49-F238E27FC236}">
                <a16:creationId xmlns:a16="http://schemas.microsoft.com/office/drawing/2014/main" id="{ECE14EAE-90F4-40AC-B693-CA07CC4E7A08}"/>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21405986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91E8B-CB08-4417-9354-F5629BFEFFA6}"/>
              </a:ext>
            </a:extLst>
          </p:cNvPr>
          <p:cNvSpPr>
            <a:spLocks noGrp="1"/>
          </p:cNvSpPr>
          <p:nvPr>
            <p:ph type="title"/>
          </p:nvPr>
        </p:nvSpPr>
        <p:spPr/>
        <p:txBody>
          <a:bodyPr/>
          <a:lstStyle/>
          <a:p>
            <a:pPr algn="l"/>
            <a:r>
              <a:rPr lang="en-GB" dirty="0"/>
              <a:t>IEEE 802.15.4</a:t>
            </a:r>
          </a:p>
        </p:txBody>
      </p:sp>
      <p:sp>
        <p:nvSpPr>
          <p:cNvPr id="3" name="Content Placeholder 2">
            <a:extLst>
              <a:ext uri="{FF2B5EF4-FFF2-40B4-BE49-F238E27FC236}">
                <a16:creationId xmlns:a16="http://schemas.microsoft.com/office/drawing/2014/main" id="{05DA2170-8CF2-4C8A-80C7-764066E8CB03}"/>
              </a:ext>
            </a:extLst>
          </p:cNvPr>
          <p:cNvSpPr>
            <a:spLocks noGrp="1"/>
          </p:cNvSpPr>
          <p:nvPr>
            <p:ph idx="1"/>
          </p:nvPr>
        </p:nvSpPr>
        <p:spPr>
          <a:xfrm>
            <a:off x="913795" y="2076450"/>
            <a:ext cx="5298162" cy="3714749"/>
          </a:xfrm>
        </p:spPr>
        <p:txBody>
          <a:bodyPr/>
          <a:lstStyle/>
          <a:p>
            <a:r>
              <a:rPr lang="en-GB" dirty="0"/>
              <a:t>The MAC layer provides communication for star, mesh, and cluster tree-based topologies with controllers.</a:t>
            </a:r>
          </a:p>
        </p:txBody>
      </p:sp>
      <p:sp>
        <p:nvSpPr>
          <p:cNvPr id="4" name="Footer Placeholder 3">
            <a:extLst>
              <a:ext uri="{FF2B5EF4-FFF2-40B4-BE49-F238E27FC236}">
                <a16:creationId xmlns:a16="http://schemas.microsoft.com/office/drawing/2014/main" id="{05683273-1AC7-4788-99F1-54B5287FA754}"/>
              </a:ext>
            </a:extLst>
          </p:cNvPr>
          <p:cNvSpPr>
            <a:spLocks noGrp="1"/>
          </p:cNvSpPr>
          <p:nvPr>
            <p:ph type="ftr" sz="quarter" idx="11"/>
          </p:nvPr>
        </p:nvSpPr>
        <p:spPr/>
        <p:txBody>
          <a:bodyPr/>
          <a:lstStyle/>
          <a:p>
            <a:r>
              <a:rPr lang="en-US"/>
              <a:t>Wireless Sensor Network</a:t>
            </a:r>
            <a:endParaRPr lang="en-US" dirty="0"/>
          </a:p>
        </p:txBody>
      </p:sp>
      <p:sp>
        <p:nvSpPr>
          <p:cNvPr id="5" name="Slide Number Placeholder 4">
            <a:extLst>
              <a:ext uri="{FF2B5EF4-FFF2-40B4-BE49-F238E27FC236}">
                <a16:creationId xmlns:a16="http://schemas.microsoft.com/office/drawing/2014/main" id="{F1E22509-7F16-4376-AA53-859A75BD180E}"/>
              </a:ext>
            </a:extLst>
          </p:cNvPr>
          <p:cNvSpPr>
            <a:spLocks noGrp="1"/>
          </p:cNvSpPr>
          <p:nvPr>
            <p:ph type="sldNum" sz="quarter" idx="12"/>
          </p:nvPr>
        </p:nvSpPr>
        <p:spPr/>
        <p:txBody>
          <a:bodyPr/>
          <a:lstStyle/>
          <a:p>
            <a:fld id="{3A98EE3D-8CD1-4C3F-BD1C-C98C9596463C}" type="slidenum">
              <a:rPr lang="en-US" smtClean="0"/>
              <a:t>50</a:t>
            </a:fld>
            <a:endParaRPr lang="en-US" dirty="0"/>
          </a:p>
        </p:txBody>
      </p:sp>
      <p:pic>
        <p:nvPicPr>
          <p:cNvPr id="7" name="Picture 6">
            <a:extLst>
              <a:ext uri="{FF2B5EF4-FFF2-40B4-BE49-F238E27FC236}">
                <a16:creationId xmlns:a16="http://schemas.microsoft.com/office/drawing/2014/main" id="{04909A79-ACDE-4250-AA57-70867AB3CEFD}"/>
              </a:ext>
            </a:extLst>
          </p:cNvPr>
          <p:cNvPicPr>
            <a:picLocks noChangeAspect="1"/>
          </p:cNvPicPr>
          <p:nvPr/>
        </p:nvPicPr>
        <p:blipFill>
          <a:blip r:embed="rId2"/>
          <a:stretch>
            <a:fillRect/>
          </a:stretch>
        </p:blipFill>
        <p:spPr>
          <a:xfrm>
            <a:off x="6304242" y="1570383"/>
            <a:ext cx="5492188" cy="4430366"/>
          </a:xfrm>
          <a:prstGeom prst="rect">
            <a:avLst/>
          </a:prstGeom>
        </p:spPr>
      </p:pic>
    </p:spTree>
    <p:extLst>
      <p:ext uri="{BB962C8B-B14F-4D97-AF65-F5344CB8AC3E}">
        <p14:creationId xmlns:p14="http://schemas.microsoft.com/office/powerpoint/2010/main" val="18994705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81057-93B5-45F8-BA2E-22D5D933459D}"/>
              </a:ext>
            </a:extLst>
          </p:cNvPr>
          <p:cNvSpPr>
            <a:spLocks noGrp="1"/>
          </p:cNvSpPr>
          <p:nvPr>
            <p:ph type="title"/>
          </p:nvPr>
        </p:nvSpPr>
        <p:spPr>
          <a:xfrm>
            <a:off x="838200" y="365125"/>
            <a:ext cx="10515600" cy="1325563"/>
          </a:xfrm>
        </p:spPr>
        <p:txBody>
          <a:bodyPr>
            <a:normAutofit/>
          </a:bodyPr>
          <a:lstStyle/>
          <a:p>
            <a:pPr>
              <a:defRPr/>
            </a:pPr>
            <a:r>
              <a:rPr lang="en-US" sz="4800" dirty="0">
                <a:latin typeface="Georgia Pro" panose="02040502050405020303" pitchFamily="18" charset="0"/>
              </a:rPr>
              <a:t>Radio spectrum for communication </a:t>
            </a:r>
            <a:endParaRPr lang="ar-SA" sz="4800" dirty="0">
              <a:latin typeface="Georgia Pro" panose="02040502050405020303" pitchFamily="18" charset="0"/>
            </a:endParaRPr>
          </a:p>
        </p:txBody>
      </p:sp>
      <p:sp>
        <p:nvSpPr>
          <p:cNvPr id="3" name="Content Placeholder 2">
            <a:extLst>
              <a:ext uri="{FF2B5EF4-FFF2-40B4-BE49-F238E27FC236}">
                <a16:creationId xmlns:a16="http://schemas.microsoft.com/office/drawing/2014/main" id="{D2037050-113C-40CF-8F64-BB579D90ECC7}"/>
              </a:ext>
            </a:extLst>
          </p:cNvPr>
          <p:cNvSpPr>
            <a:spLocks noGrp="1"/>
          </p:cNvSpPr>
          <p:nvPr>
            <p:ph idx="1"/>
          </p:nvPr>
        </p:nvSpPr>
        <p:spPr>
          <a:xfrm>
            <a:off x="838200" y="1929384"/>
            <a:ext cx="10515600" cy="4251960"/>
          </a:xfrm>
        </p:spPr>
        <p:txBody>
          <a:bodyPr>
            <a:normAutofit/>
          </a:bodyPr>
          <a:lstStyle/>
          <a:p>
            <a:pPr eaLnBrk="1" hangingPunct="1">
              <a:defRPr/>
            </a:pPr>
            <a:r>
              <a:rPr lang="en-US" dirty="0">
                <a:latin typeface="Georgia Pro" panose="02040502050405020303" pitchFamily="18" charset="0"/>
              </a:rPr>
              <a:t>Which part of the electromagnetic spectrum is used for communication </a:t>
            </a:r>
          </a:p>
          <a:p>
            <a:pPr lvl="1" eaLnBrk="1" hangingPunct="1">
              <a:defRPr/>
            </a:pPr>
            <a:r>
              <a:rPr lang="en-US" dirty="0">
                <a:latin typeface="Georgia Pro" panose="02040502050405020303" pitchFamily="18" charset="0"/>
              </a:rPr>
              <a:t>Not all frequencies are equally suitable for all tasks – e.g., wall penetration, different atmospheric attenuation (oxygen resonances, …)</a:t>
            </a:r>
          </a:p>
          <a:p>
            <a:pPr lvl="1" eaLnBrk="1" hangingPunct="1">
              <a:defRPr/>
            </a:pPr>
            <a:endParaRPr lang="en-US" dirty="0">
              <a:latin typeface="Georgia Pro" panose="02040502050405020303" pitchFamily="18" charset="0"/>
            </a:endParaRPr>
          </a:p>
          <a:p>
            <a:endParaRPr lang="ar-SA" sz="2200" dirty="0">
              <a:latin typeface="Georgia Pro" panose="02040502050405020303" pitchFamily="18" charset="0"/>
            </a:endParaRPr>
          </a:p>
        </p:txBody>
      </p:sp>
      <p:sp>
        <p:nvSpPr>
          <p:cNvPr id="6" name="Footer Placeholder 5">
            <a:extLst>
              <a:ext uri="{FF2B5EF4-FFF2-40B4-BE49-F238E27FC236}">
                <a16:creationId xmlns:a16="http://schemas.microsoft.com/office/drawing/2014/main" id="{EE4E4113-2F3B-471B-9B33-B78F53A0578F}"/>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13461679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DF46E7-CF7F-4BA8-9982-D8070EFC8A12}"/>
              </a:ext>
            </a:extLst>
          </p:cNvPr>
          <p:cNvSpPr>
            <a:spLocks noGrp="1"/>
          </p:cNvSpPr>
          <p:nvPr>
            <p:ph type="title"/>
          </p:nvPr>
        </p:nvSpPr>
        <p:spPr>
          <a:xfrm>
            <a:off x="838200" y="365125"/>
            <a:ext cx="10515600" cy="1325563"/>
          </a:xfrm>
        </p:spPr>
        <p:txBody>
          <a:bodyPr>
            <a:normAutofit/>
          </a:bodyPr>
          <a:lstStyle/>
          <a:p>
            <a:pPr>
              <a:defRPr/>
            </a:pPr>
            <a:r>
              <a:rPr lang="de-DE" sz="4800" dirty="0">
                <a:latin typeface="Georgia Pro" panose="02040502050405020303" pitchFamily="18" charset="0"/>
              </a:rPr>
              <a:t>Frequency allocation </a:t>
            </a:r>
            <a:endParaRPr lang="ar-SA" sz="4800" dirty="0">
              <a:latin typeface="Georgia Pro" panose="02040502050405020303" pitchFamily="18" charset="0"/>
            </a:endParaRPr>
          </a:p>
        </p:txBody>
      </p:sp>
      <p:sp>
        <p:nvSpPr>
          <p:cNvPr id="3" name="Content Placeholder 2">
            <a:extLst>
              <a:ext uri="{FF2B5EF4-FFF2-40B4-BE49-F238E27FC236}">
                <a16:creationId xmlns:a16="http://schemas.microsoft.com/office/drawing/2014/main" id="{45C7716D-49B7-4C6E-B14C-A97EC579CA5A}"/>
              </a:ext>
            </a:extLst>
          </p:cNvPr>
          <p:cNvSpPr>
            <a:spLocks noGrp="1"/>
          </p:cNvSpPr>
          <p:nvPr>
            <p:ph idx="1"/>
          </p:nvPr>
        </p:nvSpPr>
        <p:spPr>
          <a:xfrm>
            <a:off x="304800" y="1929384"/>
            <a:ext cx="5397910" cy="4251960"/>
          </a:xfrm>
        </p:spPr>
        <p:txBody>
          <a:bodyPr>
            <a:noAutofit/>
          </a:bodyPr>
          <a:lstStyle/>
          <a:p>
            <a:pPr eaLnBrk="1" hangingPunct="1">
              <a:defRPr/>
            </a:pPr>
            <a:r>
              <a:rPr lang="en-US" dirty="0">
                <a:latin typeface="Georgia Pro" panose="02040502050405020303" pitchFamily="18" charset="0"/>
              </a:rPr>
              <a:t>Some frequencies are allocated to specific uses</a:t>
            </a:r>
          </a:p>
          <a:p>
            <a:pPr lvl="1" eaLnBrk="1" hangingPunct="1">
              <a:defRPr/>
            </a:pPr>
            <a:r>
              <a:rPr lang="en-US" sz="2800" dirty="0">
                <a:latin typeface="Georgia Pro" panose="02040502050405020303" pitchFamily="18" charset="0"/>
              </a:rPr>
              <a:t>Cellular phones, analog television/radio broadcasting, DVB-T, radar, emergency services, radio astronomy, … </a:t>
            </a:r>
          </a:p>
          <a:p>
            <a:pPr eaLnBrk="1" hangingPunct="1">
              <a:defRPr/>
            </a:pPr>
            <a:r>
              <a:rPr lang="en-US" dirty="0">
                <a:latin typeface="Georgia Pro" panose="02040502050405020303" pitchFamily="18" charset="0"/>
              </a:rPr>
              <a:t>Particularly interesting: </a:t>
            </a:r>
            <a:r>
              <a:rPr lang="en-US" dirty="0">
                <a:solidFill>
                  <a:srgbClr val="92D050"/>
                </a:solidFill>
                <a:latin typeface="Georgia Pro" panose="02040502050405020303" pitchFamily="18" charset="0"/>
              </a:rPr>
              <a:t>ISM bands</a:t>
            </a:r>
            <a:r>
              <a:rPr lang="en-US" dirty="0">
                <a:solidFill>
                  <a:srgbClr val="FFFF00"/>
                </a:solidFill>
                <a:latin typeface="Georgia Pro" panose="02040502050405020303" pitchFamily="18" charset="0"/>
              </a:rPr>
              <a:t> </a:t>
            </a:r>
            <a:r>
              <a:rPr lang="en-US" dirty="0">
                <a:latin typeface="Georgia Pro" panose="02040502050405020303" pitchFamily="18" charset="0"/>
              </a:rPr>
              <a:t>(“Industrial, scientific, medicine”) – license-free operation</a:t>
            </a:r>
          </a:p>
          <a:p>
            <a:pPr eaLnBrk="1" hangingPunct="1">
              <a:buFont typeface="Symbol" pitchFamily="18" charset="2"/>
              <a:buNone/>
              <a:defRPr/>
            </a:pPr>
            <a:endParaRPr lang="en-US" dirty="0">
              <a:latin typeface="Georgia Pro" panose="02040502050405020303" pitchFamily="18" charset="0"/>
            </a:endParaRPr>
          </a:p>
          <a:p>
            <a:endParaRPr lang="ar-SA" dirty="0">
              <a:latin typeface="Georgia Pro" panose="02040502050405020303" pitchFamily="18" charset="0"/>
            </a:endParaRPr>
          </a:p>
        </p:txBody>
      </p:sp>
      <p:pic>
        <p:nvPicPr>
          <p:cNvPr id="5" name="Picture 4">
            <a:extLst>
              <a:ext uri="{FF2B5EF4-FFF2-40B4-BE49-F238E27FC236}">
                <a16:creationId xmlns:a16="http://schemas.microsoft.com/office/drawing/2014/main" id="{37D03272-4B1D-47A3-864B-73FE39D1DE10}"/>
              </a:ext>
            </a:extLst>
          </p:cNvPr>
          <p:cNvPicPr>
            <a:picLocks noChangeAspect="1"/>
          </p:cNvPicPr>
          <p:nvPr/>
        </p:nvPicPr>
        <p:blipFill>
          <a:blip r:embed="rId2"/>
          <a:stretch>
            <a:fillRect/>
          </a:stretch>
        </p:blipFill>
        <p:spPr>
          <a:xfrm>
            <a:off x="5914256" y="2052532"/>
            <a:ext cx="4886325" cy="4438650"/>
          </a:xfrm>
          <a:prstGeom prst="rect">
            <a:avLst/>
          </a:prstGeom>
        </p:spPr>
      </p:pic>
      <p:sp>
        <p:nvSpPr>
          <p:cNvPr id="11" name="Footer Placeholder 10">
            <a:extLst>
              <a:ext uri="{FF2B5EF4-FFF2-40B4-BE49-F238E27FC236}">
                <a16:creationId xmlns:a16="http://schemas.microsoft.com/office/drawing/2014/main" id="{4340A1AA-7C8F-46FD-A2EE-F5F2FE7DD032}"/>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31448560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B1904-5FE2-4BA3-A61E-3EEF697B6F6A}"/>
              </a:ext>
            </a:extLst>
          </p:cNvPr>
          <p:cNvSpPr>
            <a:spLocks noGrp="1"/>
          </p:cNvSpPr>
          <p:nvPr>
            <p:ph type="title"/>
          </p:nvPr>
        </p:nvSpPr>
        <p:spPr>
          <a:xfrm>
            <a:off x="838200" y="365125"/>
            <a:ext cx="10515600" cy="1325563"/>
          </a:xfrm>
        </p:spPr>
        <p:txBody>
          <a:bodyPr>
            <a:normAutofit/>
          </a:bodyPr>
          <a:lstStyle/>
          <a:p>
            <a:pPr>
              <a:defRPr/>
            </a:pPr>
            <a:r>
              <a:rPr lang="en-US" sz="4800" dirty="0">
                <a:latin typeface="Georgia Pro" panose="02040502050405020303" pitchFamily="18" charset="0"/>
              </a:rPr>
              <a:t>Example: US frequency allocation</a:t>
            </a:r>
            <a:endParaRPr lang="ar-SA" sz="4800" dirty="0">
              <a:latin typeface="Georgia Pro" panose="02040502050405020303" pitchFamily="18" charset="0"/>
            </a:endParaRPr>
          </a:p>
        </p:txBody>
      </p:sp>
      <p:pic>
        <p:nvPicPr>
          <p:cNvPr id="6" name="Content Placeholder 5" descr="clip_image001">
            <a:extLst>
              <a:ext uri="{FF2B5EF4-FFF2-40B4-BE49-F238E27FC236}">
                <a16:creationId xmlns:a16="http://schemas.microsoft.com/office/drawing/2014/main" id="{BEB44C08-D2D6-4190-9C36-1FF4C475D2F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2769" y="1928813"/>
            <a:ext cx="8517275" cy="425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6">
            <a:extLst>
              <a:ext uri="{FF2B5EF4-FFF2-40B4-BE49-F238E27FC236}">
                <a16:creationId xmlns:a16="http://schemas.microsoft.com/office/drawing/2014/main" id="{0A67A9D3-1ABB-4E54-BEE2-8266CA08DAAB}"/>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34073024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EA7FE-9393-4B26-90F6-B04757D30F74}"/>
              </a:ext>
            </a:extLst>
          </p:cNvPr>
          <p:cNvSpPr>
            <a:spLocks noGrp="1"/>
          </p:cNvSpPr>
          <p:nvPr>
            <p:ph type="title"/>
          </p:nvPr>
        </p:nvSpPr>
        <p:spPr>
          <a:xfrm>
            <a:off x="838200" y="365125"/>
            <a:ext cx="10515600" cy="1325563"/>
          </a:xfrm>
        </p:spPr>
        <p:txBody>
          <a:bodyPr>
            <a:normAutofit fontScale="90000"/>
          </a:bodyPr>
          <a:lstStyle/>
          <a:p>
            <a:pPr>
              <a:defRPr/>
            </a:pPr>
            <a:r>
              <a:rPr lang="en-US" sz="4800" dirty="0">
                <a:latin typeface="Georgia Pro" panose="02040502050405020303" pitchFamily="18" charset="0"/>
              </a:rPr>
              <a:t>Transmitting Data Using Radio Waves</a:t>
            </a:r>
            <a:endParaRPr lang="ar-SA" sz="4800" dirty="0">
              <a:latin typeface="Georgia Pro" panose="02040502050405020303" pitchFamily="18" charset="0"/>
            </a:endParaRPr>
          </a:p>
        </p:txBody>
      </p:sp>
      <p:sp>
        <p:nvSpPr>
          <p:cNvPr id="3" name="Content Placeholder 2">
            <a:extLst>
              <a:ext uri="{FF2B5EF4-FFF2-40B4-BE49-F238E27FC236}">
                <a16:creationId xmlns:a16="http://schemas.microsoft.com/office/drawing/2014/main" id="{7EBC8E92-18CF-4116-9546-8F3A36CBDC2C}"/>
              </a:ext>
            </a:extLst>
          </p:cNvPr>
          <p:cNvSpPr>
            <a:spLocks noGrp="1"/>
          </p:cNvSpPr>
          <p:nvPr>
            <p:ph idx="1"/>
          </p:nvPr>
        </p:nvSpPr>
        <p:spPr>
          <a:xfrm>
            <a:off x="838200" y="1929384"/>
            <a:ext cx="10515600" cy="4251960"/>
          </a:xfrm>
        </p:spPr>
        <p:txBody>
          <a:bodyPr>
            <a:normAutofit/>
          </a:bodyPr>
          <a:lstStyle/>
          <a:p>
            <a:pPr eaLnBrk="1" hangingPunct="1">
              <a:defRPr/>
            </a:pPr>
            <a:r>
              <a:rPr lang="en-US" dirty="0">
                <a:latin typeface="Georgia Pro" panose="02040502050405020303" pitchFamily="18" charset="0"/>
              </a:rPr>
              <a:t>Basics: Wireless communication is performed through radio waves</a:t>
            </a:r>
          </a:p>
          <a:p>
            <a:pPr lvl="1" eaLnBrk="1" hangingPunct="1">
              <a:defRPr/>
            </a:pPr>
            <a:r>
              <a:rPr lang="en-US" dirty="0">
                <a:latin typeface="Georgia Pro" panose="02040502050405020303" pitchFamily="18" charset="0"/>
              </a:rPr>
              <a:t>Transmitter can send a radio wave</a:t>
            </a:r>
          </a:p>
          <a:p>
            <a:pPr lvl="1" eaLnBrk="1" hangingPunct="1">
              <a:defRPr/>
            </a:pPr>
            <a:r>
              <a:rPr lang="en-US" dirty="0">
                <a:latin typeface="Georgia Pro" panose="02040502050405020303" pitchFamily="18" charset="0"/>
              </a:rPr>
              <a:t>Receiver can detect the wave and its parameters</a:t>
            </a:r>
          </a:p>
          <a:p>
            <a:pPr eaLnBrk="1" hangingPunct="1">
              <a:defRPr/>
            </a:pPr>
            <a:r>
              <a:rPr lang="en-US" dirty="0">
                <a:latin typeface="Georgia Pro" panose="02040502050405020303" pitchFamily="18" charset="0"/>
              </a:rPr>
              <a:t>Typical radio wave = sine function: </a:t>
            </a:r>
          </a:p>
          <a:p>
            <a:pPr eaLnBrk="1" hangingPunct="1">
              <a:defRPr/>
            </a:pPr>
            <a:endParaRPr lang="en-US" dirty="0">
              <a:latin typeface="Georgia Pro" panose="02040502050405020303" pitchFamily="18" charset="0"/>
            </a:endParaRPr>
          </a:p>
          <a:p>
            <a:pPr eaLnBrk="1" hangingPunct="1">
              <a:defRPr/>
            </a:pPr>
            <a:endParaRPr lang="en-US" dirty="0">
              <a:latin typeface="Georgia Pro" panose="02040502050405020303" pitchFamily="18" charset="0"/>
            </a:endParaRPr>
          </a:p>
          <a:p>
            <a:pPr lvl="1" eaLnBrk="1" hangingPunct="1">
              <a:defRPr/>
            </a:pPr>
            <a:r>
              <a:rPr lang="en-US" dirty="0">
                <a:solidFill>
                  <a:srgbClr val="92D050"/>
                </a:solidFill>
                <a:latin typeface="Georgia Pro" panose="02040502050405020303" pitchFamily="18" charset="0"/>
              </a:rPr>
              <a:t>Parameters: </a:t>
            </a:r>
            <a:r>
              <a:rPr lang="en-US" dirty="0">
                <a:latin typeface="Georgia Pro" panose="02040502050405020303" pitchFamily="18" charset="0"/>
              </a:rPr>
              <a:t>amplitude A(t), frequency f(t), phase </a:t>
            </a:r>
            <a:r>
              <a:rPr lang="en-US" i="1" dirty="0">
                <a:latin typeface="Georgia Pro" panose="02040502050405020303" pitchFamily="18" charset="0"/>
                <a:sym typeface="Symbol" pitchFamily="18" charset="2"/>
              </a:rPr>
              <a:t></a:t>
            </a:r>
            <a:r>
              <a:rPr lang="en-US" dirty="0">
                <a:latin typeface="Georgia Pro" panose="02040502050405020303" pitchFamily="18" charset="0"/>
              </a:rPr>
              <a:t>(t)</a:t>
            </a:r>
          </a:p>
          <a:p>
            <a:pPr eaLnBrk="1" hangingPunct="1">
              <a:defRPr/>
            </a:pPr>
            <a:r>
              <a:rPr lang="en-US" dirty="0">
                <a:latin typeface="Georgia Pro" panose="02040502050405020303" pitchFamily="18" charset="0"/>
              </a:rPr>
              <a:t>Modulation: Manipulate these parameters</a:t>
            </a:r>
          </a:p>
          <a:p>
            <a:endParaRPr lang="ar-SA" sz="2200" dirty="0">
              <a:latin typeface="Georgia Pro" panose="02040502050405020303" pitchFamily="18" charset="0"/>
            </a:endParaRPr>
          </a:p>
        </p:txBody>
      </p:sp>
      <mc:AlternateContent xmlns:mc="http://schemas.openxmlformats.org/markup-compatibility/2006" xmlns:a14="http://schemas.microsoft.com/office/drawing/2010/main">
        <mc:Choice Requires="a14">
          <p:sp>
            <p:nvSpPr>
              <p:cNvPr id="7" name="Object 2">
                <a:extLst>
                  <a:ext uri="{FF2B5EF4-FFF2-40B4-BE49-F238E27FC236}">
                    <a16:creationId xmlns:a16="http://schemas.microsoft.com/office/drawing/2014/main" id="{4A389728-ED56-4983-9320-229CB01F39DF}"/>
                  </a:ext>
                </a:extLst>
              </p:cNvPr>
              <p:cNvSpPr txBox="1"/>
              <p:nvPr/>
            </p:nvSpPr>
            <p:spPr bwMode="auto">
              <a:xfrm>
                <a:off x="2789596" y="4269658"/>
                <a:ext cx="5019675" cy="609600"/>
              </a:xfrm>
              <a:prstGeom prst="rect">
                <a:avLst/>
              </a:prstGeom>
              <a:solidFill>
                <a:srgbClr val="FFFFFF"/>
              </a:solidFill>
            </p:spPr>
            <p:txBody>
              <a:bodyPr>
                <a:normAutofit/>
              </a:bodyPr>
              <a:lstStyle/>
              <a:p>
                <a:pPr/>
                <a14:m>
                  <m:oMathPara xmlns:m="http://schemas.openxmlformats.org/officeDocument/2006/math">
                    <m:oMathParaPr>
                      <m:jc m:val="left"/>
                    </m:oMathParaPr>
                    <m:oMath xmlns:m="http://schemas.openxmlformats.org/officeDocument/2006/math">
                      <m:r>
                        <a:rPr lang="ar-SA" i="1">
                          <a:solidFill>
                            <a:srgbClr val="000000"/>
                          </a:solidFill>
                          <a:latin typeface="Cambria Math" panose="02040503050406030204" pitchFamily="18" charset="0"/>
                        </a:rPr>
                        <m:t>𝑠</m:t>
                      </m:r>
                      <m:r>
                        <a:rPr lang="ar-SA" i="1">
                          <a:solidFill>
                            <a:srgbClr val="000000"/>
                          </a:solidFill>
                          <a:latin typeface="Cambria Math" panose="02040503050406030204" pitchFamily="18" charset="0"/>
                        </a:rPr>
                        <m:t>(</m:t>
                      </m:r>
                      <m:r>
                        <a:rPr lang="ar-SA" i="1">
                          <a:solidFill>
                            <a:srgbClr val="000000"/>
                          </a:solidFill>
                          <a:latin typeface="Cambria Math" panose="02040503050406030204" pitchFamily="18" charset="0"/>
                        </a:rPr>
                        <m:t>𝑡</m:t>
                      </m:r>
                      <m:r>
                        <a:rPr lang="ar-SA" i="1">
                          <a:solidFill>
                            <a:srgbClr val="000000"/>
                          </a:solidFill>
                          <a:latin typeface="Cambria Math" panose="02040503050406030204" pitchFamily="18" charset="0"/>
                        </a:rPr>
                        <m:t>)=</m:t>
                      </m:r>
                      <m:r>
                        <a:rPr lang="ar-SA" i="1">
                          <a:solidFill>
                            <a:srgbClr val="000000"/>
                          </a:solidFill>
                          <a:latin typeface="Cambria Math" panose="02040503050406030204" pitchFamily="18" charset="0"/>
                        </a:rPr>
                        <m:t>𝐴</m:t>
                      </m:r>
                      <m:r>
                        <a:rPr lang="ar-SA" i="1">
                          <a:solidFill>
                            <a:srgbClr val="000000"/>
                          </a:solidFill>
                          <a:latin typeface="Cambria Math" panose="02040503050406030204" pitchFamily="18" charset="0"/>
                        </a:rPr>
                        <m:t>(</m:t>
                      </m:r>
                      <m:r>
                        <a:rPr lang="ar-SA" i="1">
                          <a:solidFill>
                            <a:srgbClr val="000000"/>
                          </a:solidFill>
                          <a:latin typeface="Cambria Math" panose="02040503050406030204" pitchFamily="18" charset="0"/>
                        </a:rPr>
                        <m:t>𝑡</m:t>
                      </m:r>
                      <m:r>
                        <a:rPr lang="ar-SA" i="1">
                          <a:solidFill>
                            <a:srgbClr val="000000"/>
                          </a:solidFill>
                          <a:latin typeface="Cambria Math" panose="02040503050406030204" pitchFamily="18" charset="0"/>
                        </a:rPr>
                        <m:t>)</m:t>
                      </m:r>
                      <m:func>
                        <m:funcPr>
                          <m:ctrlPr>
                            <a:rPr lang="ar-SA" i="1">
                              <a:solidFill>
                                <a:srgbClr val="000000"/>
                              </a:solidFill>
                              <a:latin typeface="Cambria Math" panose="02040503050406030204" pitchFamily="18" charset="0"/>
                            </a:rPr>
                          </m:ctrlPr>
                        </m:funcPr>
                        <m:fName>
                          <m:r>
                            <m:rPr>
                              <m:sty m:val="p"/>
                            </m:rPr>
                            <a:rPr lang="ar-SA" i="0">
                              <a:solidFill>
                                <a:srgbClr val="000000"/>
                              </a:solidFill>
                              <a:latin typeface="Cambria Math" panose="02040503050406030204" pitchFamily="18" charset="0"/>
                            </a:rPr>
                            <m:t>sin</m:t>
                          </m:r>
                        </m:fName>
                        <m:e>
                          <m:d>
                            <m:dPr>
                              <m:ctrlPr>
                                <a:rPr lang="ar-SA" i="1">
                                  <a:solidFill>
                                    <a:srgbClr val="000000"/>
                                  </a:solidFill>
                                  <a:latin typeface="Cambria Math" panose="02040503050406030204" pitchFamily="18" charset="0"/>
                                </a:rPr>
                              </m:ctrlPr>
                            </m:dPr>
                            <m:e>
                              <m:r>
                                <a:rPr lang="ar-SA" i="1">
                                  <a:solidFill>
                                    <a:srgbClr val="000000"/>
                                  </a:solidFill>
                                  <a:latin typeface="Cambria Math" panose="02040503050406030204" pitchFamily="18" charset="0"/>
                                </a:rPr>
                                <m:t>2</m:t>
                              </m:r>
                              <m:r>
                                <a:rPr lang="ar-SA" i="1">
                                  <a:solidFill>
                                    <a:srgbClr val="000000"/>
                                  </a:solidFill>
                                  <a:latin typeface="Cambria Math" panose="02040503050406030204" pitchFamily="18" charset="0"/>
                                </a:rPr>
                                <m:t>𝜋</m:t>
                              </m:r>
                              <m:r>
                                <a:rPr lang="ar-SA" i="1">
                                  <a:solidFill>
                                    <a:srgbClr val="000000"/>
                                  </a:solidFill>
                                  <a:latin typeface="Cambria Math" panose="02040503050406030204" pitchFamily="18" charset="0"/>
                                </a:rPr>
                                <m:t>𝑓</m:t>
                              </m:r>
                              <m:r>
                                <a:rPr lang="ar-SA" i="1">
                                  <a:solidFill>
                                    <a:srgbClr val="000000"/>
                                  </a:solidFill>
                                  <a:latin typeface="Cambria Math" panose="02040503050406030204" pitchFamily="18" charset="0"/>
                                </a:rPr>
                                <m:t>(</m:t>
                              </m:r>
                              <m:r>
                                <a:rPr lang="ar-SA" i="1">
                                  <a:solidFill>
                                    <a:srgbClr val="000000"/>
                                  </a:solidFill>
                                  <a:latin typeface="Cambria Math" panose="02040503050406030204" pitchFamily="18" charset="0"/>
                                </a:rPr>
                                <m:t>𝑡</m:t>
                              </m:r>
                              <m:r>
                                <a:rPr lang="ar-SA" i="1">
                                  <a:solidFill>
                                    <a:srgbClr val="000000"/>
                                  </a:solidFill>
                                  <a:latin typeface="Cambria Math" panose="02040503050406030204" pitchFamily="18" charset="0"/>
                                </a:rPr>
                                <m:t>)</m:t>
                              </m:r>
                              <m:r>
                                <a:rPr lang="ar-SA" i="1">
                                  <a:solidFill>
                                    <a:srgbClr val="000000"/>
                                  </a:solidFill>
                                  <a:latin typeface="Cambria Math" panose="02040503050406030204" pitchFamily="18" charset="0"/>
                                </a:rPr>
                                <m:t>𝑡</m:t>
                              </m:r>
                              <m:r>
                                <a:rPr lang="ar-SA" i="1">
                                  <a:solidFill>
                                    <a:srgbClr val="000000"/>
                                  </a:solidFill>
                                  <a:latin typeface="Cambria Math" panose="02040503050406030204" pitchFamily="18" charset="0"/>
                                </a:rPr>
                                <m:t>+</m:t>
                              </m:r>
                              <m:r>
                                <a:rPr lang="ar-SA" i="1">
                                  <a:solidFill>
                                    <a:srgbClr val="000000"/>
                                  </a:solidFill>
                                  <a:latin typeface="Cambria Math" panose="02040503050406030204" pitchFamily="18" charset="0"/>
                                </a:rPr>
                                <m:t>𝜑</m:t>
                              </m:r>
                              <m:r>
                                <a:rPr lang="ar-SA" i="1">
                                  <a:solidFill>
                                    <a:srgbClr val="000000"/>
                                  </a:solidFill>
                                  <a:latin typeface="Cambria Math" panose="02040503050406030204" pitchFamily="18" charset="0"/>
                                </a:rPr>
                                <m:t>(</m:t>
                              </m:r>
                              <m:r>
                                <a:rPr lang="ar-SA" i="1">
                                  <a:solidFill>
                                    <a:srgbClr val="000000"/>
                                  </a:solidFill>
                                  <a:latin typeface="Cambria Math" panose="02040503050406030204" pitchFamily="18" charset="0"/>
                                </a:rPr>
                                <m:t>𝑡</m:t>
                              </m:r>
                              <m:r>
                                <a:rPr lang="ar-SA" i="1">
                                  <a:solidFill>
                                    <a:srgbClr val="000000"/>
                                  </a:solidFill>
                                  <a:latin typeface="Cambria Math" panose="02040503050406030204" pitchFamily="18" charset="0"/>
                                </a:rPr>
                                <m:t>)</m:t>
                              </m:r>
                            </m:e>
                          </m:d>
                        </m:e>
                      </m:func>
                    </m:oMath>
                  </m:oMathPara>
                </a14:m>
                <a:endParaRPr lang="ar-SA" dirty="0"/>
              </a:p>
            </p:txBody>
          </p:sp>
        </mc:Choice>
        <mc:Fallback xmlns="">
          <p:sp>
            <p:nvSpPr>
              <p:cNvPr id="7" name="Object 2">
                <a:extLst>
                  <a:ext uri="{FF2B5EF4-FFF2-40B4-BE49-F238E27FC236}">
                    <a16:creationId xmlns:a16="http://schemas.microsoft.com/office/drawing/2014/main" id="{4A389728-ED56-4983-9320-229CB01F39DF}"/>
                  </a:ext>
                </a:extLst>
              </p:cNvPr>
              <p:cNvSpPr txBox="1">
                <a:spLocks noRot="1" noChangeAspect="1" noMove="1" noResize="1" noEditPoints="1" noAdjustHandles="1" noChangeArrowheads="1" noChangeShapeType="1" noTextEdit="1"/>
              </p:cNvSpPr>
              <p:nvPr/>
            </p:nvSpPr>
            <p:spPr bwMode="auto">
              <a:xfrm>
                <a:off x="2789596" y="4269658"/>
                <a:ext cx="5019675" cy="609600"/>
              </a:xfrm>
              <a:prstGeom prst="rect">
                <a:avLst/>
              </a:prstGeom>
              <a:blipFill>
                <a:blip r:embed="rId2"/>
                <a:stretch>
                  <a:fillRect/>
                </a:stretch>
              </a:blipFill>
            </p:spPr>
            <p:txBody>
              <a:bodyPr/>
              <a:lstStyle/>
              <a:p>
                <a:r>
                  <a:rPr lang="ar-SA">
                    <a:noFill/>
                  </a:rPr>
                  <a:t> </a:t>
                </a:r>
              </a:p>
            </p:txBody>
          </p:sp>
        </mc:Fallback>
      </mc:AlternateContent>
      <p:sp>
        <p:nvSpPr>
          <p:cNvPr id="12" name="Footer Placeholder 11">
            <a:extLst>
              <a:ext uri="{FF2B5EF4-FFF2-40B4-BE49-F238E27FC236}">
                <a16:creationId xmlns:a16="http://schemas.microsoft.com/office/drawing/2014/main" id="{204EBD2C-F50D-4C6B-8B12-ADE53B34F2FB}"/>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28125354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A4A1C-1ABE-4B92-8153-5B942641143F}"/>
              </a:ext>
            </a:extLst>
          </p:cNvPr>
          <p:cNvSpPr>
            <a:spLocks noGrp="1"/>
          </p:cNvSpPr>
          <p:nvPr>
            <p:ph type="title"/>
          </p:nvPr>
        </p:nvSpPr>
        <p:spPr>
          <a:xfrm>
            <a:off x="838200" y="365125"/>
            <a:ext cx="10515600" cy="1325563"/>
          </a:xfrm>
        </p:spPr>
        <p:txBody>
          <a:bodyPr>
            <a:normAutofit/>
          </a:bodyPr>
          <a:lstStyle/>
          <a:p>
            <a:r>
              <a:rPr lang="en-US" sz="4800" dirty="0">
                <a:latin typeface="Georgia Pro" panose="02040502050405020303" pitchFamily="18" charset="0"/>
              </a:rPr>
              <a:t>Existing transceivers used in WSNs</a:t>
            </a:r>
            <a:endParaRPr lang="ar-SA" sz="4800" dirty="0">
              <a:latin typeface="Georgia Pro" panose="02040502050405020303" pitchFamily="18" charset="0"/>
            </a:endParaRPr>
          </a:p>
        </p:txBody>
      </p:sp>
      <p:pic>
        <p:nvPicPr>
          <p:cNvPr id="6" name="Picture 4">
            <a:extLst>
              <a:ext uri="{FF2B5EF4-FFF2-40B4-BE49-F238E27FC236}">
                <a16:creationId xmlns:a16="http://schemas.microsoft.com/office/drawing/2014/main" id="{1653873C-9AE1-4F8A-AE2D-FA4F6700EAB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994839"/>
            <a:ext cx="10515600" cy="4120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Footer Placeholder 6">
            <a:extLst>
              <a:ext uri="{FF2B5EF4-FFF2-40B4-BE49-F238E27FC236}">
                <a16:creationId xmlns:a16="http://schemas.microsoft.com/office/drawing/2014/main" id="{D267F46E-B8EE-4C37-B06C-9F9CBA5E59E6}"/>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2356860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2AD067-C9EE-42C7-9531-AB30AC73AB48}"/>
              </a:ext>
            </a:extLst>
          </p:cNvPr>
          <p:cNvSpPr>
            <a:spLocks noGrp="1"/>
          </p:cNvSpPr>
          <p:nvPr>
            <p:ph type="title"/>
          </p:nvPr>
        </p:nvSpPr>
        <p:spPr>
          <a:xfrm>
            <a:off x="838200" y="365125"/>
            <a:ext cx="10515600" cy="1325563"/>
          </a:xfrm>
        </p:spPr>
        <p:txBody>
          <a:bodyPr>
            <a:normAutofit/>
          </a:bodyPr>
          <a:lstStyle/>
          <a:p>
            <a:r>
              <a:rPr lang="en-US" sz="4800" dirty="0">
                <a:latin typeface="Georgia Pro" panose="02040502050405020303" pitchFamily="18" charset="0"/>
              </a:rPr>
              <a:t>RF Wireless Communication</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C7E2FD6-A1EF-4518-85C1-5B24D4561595}"/>
              </a:ext>
            </a:extLst>
          </p:cNvPr>
          <p:cNvSpPr>
            <a:spLocks noGrp="1"/>
          </p:cNvSpPr>
          <p:nvPr>
            <p:ph idx="1"/>
          </p:nvPr>
        </p:nvSpPr>
        <p:spPr>
          <a:xfrm>
            <a:off x="838200" y="1929384"/>
            <a:ext cx="10515600" cy="4251960"/>
          </a:xfrm>
        </p:spPr>
        <p:txBody>
          <a:bodyPr>
            <a:normAutofit/>
          </a:bodyPr>
          <a:lstStyle/>
          <a:p>
            <a:pPr marL="514350" indent="-514350">
              <a:buAutoNum type="arabicPeriod" startAt="2"/>
            </a:pPr>
            <a:r>
              <a:rPr lang="en-US" dirty="0">
                <a:solidFill>
                  <a:schemeClr val="accent2"/>
                </a:solidFill>
              </a:rPr>
              <a:t>Channel coding (error control coding):</a:t>
            </a:r>
          </a:p>
          <a:p>
            <a:pPr marL="0" indent="0">
              <a:buNone/>
            </a:pPr>
            <a:endParaRPr lang="en-US" dirty="0"/>
          </a:p>
          <a:p>
            <a:pPr>
              <a:buFont typeface="Wingdings" pitchFamily="64" charset="2"/>
              <a:buChar char="§"/>
              <a:defRPr/>
            </a:pPr>
            <a:r>
              <a:rPr lang="en-US" dirty="0"/>
              <a:t>Source codeword is then encoded by the channel encoder.</a:t>
            </a:r>
          </a:p>
          <a:p>
            <a:pPr>
              <a:buFont typeface="Wingdings" pitchFamily="64" charset="2"/>
              <a:buChar char="§"/>
              <a:defRPr/>
            </a:pPr>
            <a:r>
              <a:rPr lang="en-US" dirty="0">
                <a:sym typeface="Wingdings" pitchFamily="2" charset="2"/>
              </a:rPr>
              <a:t> </a:t>
            </a:r>
            <a:r>
              <a:rPr lang="en-US" dirty="0">
                <a:solidFill>
                  <a:srgbClr val="92D050"/>
                </a:solidFill>
                <a:sym typeface="Wingdings" pitchFamily="2" charset="2"/>
              </a:rPr>
              <a:t>channel codeword</a:t>
            </a:r>
            <a:r>
              <a:rPr lang="en-US" dirty="0">
                <a:solidFill>
                  <a:srgbClr val="92D050"/>
                </a:solidFill>
              </a:rPr>
              <a:t> </a:t>
            </a:r>
          </a:p>
          <a:p>
            <a:pPr lvl="1">
              <a:buFont typeface="Wingdings" pitchFamily="64" charset="2"/>
              <a:buChar char="§"/>
              <a:defRPr/>
            </a:pPr>
            <a:r>
              <a:rPr lang="en-US" sz="2800" dirty="0"/>
              <a:t>Goal: address the wireless </a:t>
            </a:r>
          </a:p>
          <a:p>
            <a:pPr marL="457200" lvl="1" indent="0">
              <a:buNone/>
              <a:defRPr/>
            </a:pPr>
            <a:r>
              <a:rPr lang="en-US" sz="2800" dirty="0"/>
              <a:t>channel errors that affect </a:t>
            </a:r>
          </a:p>
          <a:p>
            <a:pPr marL="457200" lvl="1" indent="0">
              <a:buNone/>
              <a:defRPr/>
            </a:pPr>
            <a:r>
              <a:rPr lang="en-US" sz="2800" dirty="0"/>
              <a:t>the transmitted information.</a:t>
            </a:r>
          </a:p>
          <a:p>
            <a:pPr marL="0" indent="0">
              <a:buNone/>
            </a:pPr>
            <a:endParaRPr lang="ar-SA" sz="1900" dirty="0"/>
          </a:p>
          <a:p>
            <a:endParaRPr lang="ar-SA" sz="2200" dirty="0"/>
          </a:p>
        </p:txBody>
      </p:sp>
      <p:pic>
        <p:nvPicPr>
          <p:cNvPr id="6" name="Picture 6">
            <a:extLst>
              <a:ext uri="{FF2B5EF4-FFF2-40B4-BE49-F238E27FC236}">
                <a16:creationId xmlns:a16="http://schemas.microsoft.com/office/drawing/2014/main" id="{95DD6CFC-B60F-4E95-96DE-252D497A625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686425" y="3698856"/>
            <a:ext cx="5595365" cy="28208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ircle: Hollow 8">
            <a:extLst>
              <a:ext uri="{FF2B5EF4-FFF2-40B4-BE49-F238E27FC236}">
                <a16:creationId xmlns:a16="http://schemas.microsoft.com/office/drawing/2014/main" id="{EEE15EE6-F96A-4EE1-9E99-2EBE6FC8DF00}"/>
              </a:ext>
            </a:extLst>
          </p:cNvPr>
          <p:cNvSpPr/>
          <p:nvPr/>
        </p:nvSpPr>
        <p:spPr>
          <a:xfrm>
            <a:off x="7620000" y="3979059"/>
            <a:ext cx="1952625" cy="657225"/>
          </a:xfrm>
          <a:prstGeom prst="donut">
            <a:avLst>
              <a:gd name="adj" fmla="val 0"/>
            </a:avLst>
          </a:prstGeom>
          <a:solidFill>
            <a:schemeClr val="accent2"/>
          </a:solidFill>
        </p:spPr>
        <p:style>
          <a:lnRef idx="2">
            <a:schemeClr val="accent6"/>
          </a:lnRef>
          <a:fillRef idx="1">
            <a:schemeClr val="lt1"/>
          </a:fillRef>
          <a:effectRef idx="0">
            <a:schemeClr val="accent6"/>
          </a:effectRef>
          <a:fontRef idx="minor">
            <a:schemeClr val="dk1"/>
          </a:fontRef>
        </p:style>
        <p:txBody>
          <a:bodyPr rtlCol="1" anchor="ctr"/>
          <a:lstStyle/>
          <a:p>
            <a:pPr algn="ctr"/>
            <a:endParaRPr lang="ar-SA">
              <a:solidFill>
                <a:srgbClr val="FF0000"/>
              </a:solidFill>
            </a:endParaRPr>
          </a:p>
        </p:txBody>
      </p:sp>
      <p:sp>
        <p:nvSpPr>
          <p:cNvPr id="7" name="Footer Placeholder 6">
            <a:extLst>
              <a:ext uri="{FF2B5EF4-FFF2-40B4-BE49-F238E27FC236}">
                <a16:creationId xmlns:a16="http://schemas.microsoft.com/office/drawing/2014/main" id="{DE246BAB-E23F-417A-B9EA-AFE31F004869}"/>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15515327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C78F63-AF1E-47EC-9ED0-A09DEFBE5027}"/>
              </a:ext>
            </a:extLst>
          </p:cNvPr>
          <p:cNvSpPr>
            <a:spLocks noGrp="1"/>
          </p:cNvSpPr>
          <p:nvPr>
            <p:ph type="title"/>
          </p:nvPr>
        </p:nvSpPr>
        <p:spPr>
          <a:xfrm>
            <a:off x="838200" y="365125"/>
            <a:ext cx="10515600" cy="1325563"/>
          </a:xfrm>
        </p:spPr>
        <p:txBody>
          <a:bodyPr>
            <a:normAutofit/>
          </a:bodyPr>
          <a:lstStyle/>
          <a:p>
            <a:r>
              <a:rPr lang="en-US" sz="4800" dirty="0">
                <a:latin typeface="Georgia Pro" panose="02040502050405020303" pitchFamily="18" charset="0"/>
              </a:rPr>
              <a:t>RF Wireless Communication</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25A6283-182C-4F34-9BFD-6C4FC20E53FC}"/>
              </a:ext>
            </a:extLst>
          </p:cNvPr>
          <p:cNvSpPr>
            <a:spLocks noGrp="1"/>
          </p:cNvSpPr>
          <p:nvPr>
            <p:ph idx="1"/>
          </p:nvPr>
        </p:nvSpPr>
        <p:spPr>
          <a:xfrm>
            <a:off x="838200" y="1929384"/>
            <a:ext cx="10515600" cy="4251960"/>
          </a:xfrm>
        </p:spPr>
        <p:txBody>
          <a:bodyPr>
            <a:normAutofit/>
          </a:bodyPr>
          <a:lstStyle/>
          <a:p>
            <a:pPr marL="0" indent="0">
              <a:buNone/>
            </a:pPr>
            <a:r>
              <a:rPr lang="en-US" dirty="0">
                <a:solidFill>
                  <a:schemeClr val="accent2"/>
                </a:solidFill>
              </a:rPr>
              <a:t>3. Interleaving and modulation:</a:t>
            </a:r>
          </a:p>
          <a:p>
            <a:pPr>
              <a:buFont typeface="Wingdings" pitchFamily="64" charset="2"/>
              <a:buChar char="§"/>
              <a:defRPr/>
            </a:pPr>
            <a:r>
              <a:rPr lang="en-US" dirty="0"/>
              <a:t>The encoded channel codeword is then </a:t>
            </a:r>
            <a:r>
              <a:rPr lang="en-US" dirty="0">
                <a:solidFill>
                  <a:srgbClr val="66FF33"/>
                </a:solidFill>
              </a:rPr>
              <a:t>interleaved</a:t>
            </a:r>
            <a:r>
              <a:rPr lang="en-US" dirty="0"/>
              <a:t> to combat the </a:t>
            </a:r>
            <a:r>
              <a:rPr lang="en-US" dirty="0" err="1"/>
              <a:t>bursty</a:t>
            </a:r>
            <a:r>
              <a:rPr lang="en-US" dirty="0"/>
              <a:t> errors </a:t>
            </a:r>
          </a:p>
          <a:p>
            <a:pPr>
              <a:buFont typeface="Wingdings" pitchFamily="64" charset="2"/>
              <a:buChar char="§"/>
              <a:defRPr/>
            </a:pPr>
            <a:r>
              <a:rPr lang="en-US" dirty="0"/>
              <a:t>Channel coding and the interleaving mechanism help the receiver either to </a:t>
            </a:r>
          </a:p>
          <a:p>
            <a:pPr lvl="1">
              <a:buFont typeface="Wingdings" pitchFamily="64" charset="2"/>
              <a:buChar char="§"/>
              <a:defRPr/>
            </a:pPr>
            <a:r>
              <a:rPr lang="en-US" dirty="0"/>
              <a:t>Identify bit errors to initiate</a:t>
            </a:r>
          </a:p>
          <a:p>
            <a:pPr marL="457200" lvl="1" indent="0">
              <a:buNone/>
              <a:defRPr/>
            </a:pPr>
            <a:r>
              <a:rPr lang="en-US" dirty="0"/>
              <a:t> retransmission.</a:t>
            </a:r>
          </a:p>
          <a:p>
            <a:pPr lvl="1">
              <a:buFont typeface="Wingdings" pitchFamily="64" charset="2"/>
              <a:buChar char="§"/>
              <a:defRPr/>
            </a:pPr>
            <a:r>
              <a:rPr lang="en-US" dirty="0"/>
              <a:t>Correct a limited number of bits</a:t>
            </a:r>
          </a:p>
          <a:p>
            <a:pPr marL="457200" lvl="1" indent="0">
              <a:buNone/>
              <a:defRPr/>
            </a:pPr>
            <a:r>
              <a:rPr lang="en-US" dirty="0"/>
              <a:t> in case of errors. </a:t>
            </a:r>
          </a:p>
          <a:p>
            <a:pPr marL="0" indent="0">
              <a:buNone/>
            </a:pPr>
            <a:endParaRPr lang="ar-SA" sz="1800" dirty="0"/>
          </a:p>
        </p:txBody>
      </p:sp>
      <p:pic>
        <p:nvPicPr>
          <p:cNvPr id="5" name="Picture 4" descr="Diagram&#10;&#10;Description automatically generated">
            <a:extLst>
              <a:ext uri="{FF2B5EF4-FFF2-40B4-BE49-F238E27FC236}">
                <a16:creationId xmlns:a16="http://schemas.microsoft.com/office/drawing/2014/main" id="{1F58F5EF-5515-4456-96F4-BFEB01C52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5854" y="3716877"/>
            <a:ext cx="5270771" cy="2927500"/>
          </a:xfrm>
          <a:prstGeom prst="rect">
            <a:avLst/>
          </a:prstGeom>
        </p:spPr>
      </p:pic>
      <p:sp>
        <p:nvSpPr>
          <p:cNvPr id="9" name="Circle: Hollow 8">
            <a:extLst>
              <a:ext uri="{FF2B5EF4-FFF2-40B4-BE49-F238E27FC236}">
                <a16:creationId xmlns:a16="http://schemas.microsoft.com/office/drawing/2014/main" id="{21B0DCE3-3C80-42AA-BC1F-2FF635F87145}"/>
              </a:ext>
            </a:extLst>
          </p:cNvPr>
          <p:cNvSpPr/>
          <p:nvPr/>
        </p:nvSpPr>
        <p:spPr>
          <a:xfrm>
            <a:off x="8461239" y="3938482"/>
            <a:ext cx="1130436" cy="666750"/>
          </a:xfrm>
          <a:prstGeom prst="donut">
            <a:avLst>
              <a:gd name="adj" fmla="val 0"/>
            </a:avLst>
          </a:prstGeom>
        </p:spPr>
        <p:style>
          <a:lnRef idx="2">
            <a:schemeClr val="accent6"/>
          </a:lnRef>
          <a:fillRef idx="1">
            <a:schemeClr val="lt1"/>
          </a:fillRef>
          <a:effectRef idx="0">
            <a:schemeClr val="accent6"/>
          </a:effectRef>
          <a:fontRef idx="minor">
            <a:schemeClr val="dk1"/>
          </a:fontRef>
        </p:style>
        <p:txBody>
          <a:bodyPr rtlCol="1" anchor="ctr"/>
          <a:lstStyle/>
          <a:p>
            <a:pPr algn="ctr"/>
            <a:endParaRPr lang="ar-SA" dirty="0">
              <a:solidFill>
                <a:schemeClr val="tx1"/>
              </a:solidFill>
            </a:endParaRPr>
          </a:p>
        </p:txBody>
      </p:sp>
      <p:sp>
        <p:nvSpPr>
          <p:cNvPr id="7" name="Footer Placeholder 6">
            <a:extLst>
              <a:ext uri="{FF2B5EF4-FFF2-40B4-BE49-F238E27FC236}">
                <a16:creationId xmlns:a16="http://schemas.microsoft.com/office/drawing/2014/main" id="{EEA4F9C0-42A4-48AE-87B4-CD095D2FC617}"/>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17122958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BF838C-64F4-4D7E-A778-5D7981138FE7}"/>
              </a:ext>
            </a:extLst>
          </p:cNvPr>
          <p:cNvSpPr>
            <a:spLocks noGrp="1"/>
          </p:cNvSpPr>
          <p:nvPr>
            <p:ph type="title"/>
          </p:nvPr>
        </p:nvSpPr>
        <p:spPr>
          <a:xfrm>
            <a:off x="838200" y="365125"/>
            <a:ext cx="10515600" cy="1325563"/>
          </a:xfrm>
        </p:spPr>
        <p:txBody>
          <a:bodyPr>
            <a:normAutofit/>
          </a:bodyPr>
          <a:lstStyle/>
          <a:p>
            <a:r>
              <a:rPr lang="en-US" sz="4800" dirty="0">
                <a:latin typeface="Georgia Pro" panose="02040502050405020303" pitchFamily="18" charset="0"/>
              </a:rPr>
              <a:t>RF Wireless Communication</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BFC8450-0C27-4861-8BFA-237E37BE07C2}"/>
              </a:ext>
            </a:extLst>
          </p:cNvPr>
          <p:cNvSpPr>
            <a:spLocks noGrp="1"/>
          </p:cNvSpPr>
          <p:nvPr>
            <p:ph idx="1"/>
          </p:nvPr>
        </p:nvSpPr>
        <p:spPr>
          <a:xfrm>
            <a:off x="838200" y="1929384"/>
            <a:ext cx="10515600" cy="4251960"/>
          </a:xfrm>
        </p:spPr>
        <p:txBody>
          <a:bodyPr>
            <a:normAutofit/>
          </a:bodyPr>
          <a:lstStyle/>
          <a:p>
            <a:pPr>
              <a:buFont typeface="Wingdings" pitchFamily="64" charset="2"/>
              <a:buChar char="§"/>
              <a:defRPr/>
            </a:pPr>
            <a:r>
              <a:rPr lang="en-US" sz="2400" dirty="0"/>
              <a:t>Then, an analog signal (or a set thereof) is </a:t>
            </a:r>
            <a:r>
              <a:rPr lang="en-US" sz="2400" dirty="0">
                <a:solidFill>
                  <a:srgbClr val="66FF33"/>
                </a:solidFill>
              </a:rPr>
              <a:t>modulated</a:t>
            </a:r>
            <a:r>
              <a:rPr lang="en-US" sz="2400" dirty="0"/>
              <a:t> by the digital information to create the waveform that will be sent over the channel</a:t>
            </a:r>
          </a:p>
          <a:p>
            <a:pPr>
              <a:buFont typeface="Wingdings" pitchFamily="64" charset="2"/>
              <a:buChar char="§"/>
              <a:defRPr/>
            </a:pPr>
            <a:r>
              <a:rPr lang="en-US" sz="2400" dirty="0"/>
              <a:t>Finally, the waveforms are transmitted through the antenna to the receiver</a:t>
            </a:r>
            <a:endParaRPr lang="en-US" sz="2400" dirty="0">
              <a:solidFill>
                <a:srgbClr val="66FF33"/>
              </a:solidFill>
            </a:endParaRPr>
          </a:p>
          <a:p>
            <a:pPr marL="0" indent="0">
              <a:buNone/>
            </a:pPr>
            <a:endParaRPr lang="ar-SA" sz="2200" dirty="0"/>
          </a:p>
        </p:txBody>
      </p:sp>
      <p:pic>
        <p:nvPicPr>
          <p:cNvPr id="6" name="Picture 6">
            <a:extLst>
              <a:ext uri="{FF2B5EF4-FFF2-40B4-BE49-F238E27FC236}">
                <a16:creationId xmlns:a16="http://schemas.microsoft.com/office/drawing/2014/main" id="{52C50420-CF24-4FD2-8E0A-D2319347573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431092" y="3594251"/>
            <a:ext cx="5595365" cy="282081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ircle: Hollow 6">
            <a:extLst>
              <a:ext uri="{FF2B5EF4-FFF2-40B4-BE49-F238E27FC236}">
                <a16:creationId xmlns:a16="http://schemas.microsoft.com/office/drawing/2014/main" id="{D326362C-998D-41C6-8213-6B4280E5A875}"/>
              </a:ext>
            </a:extLst>
          </p:cNvPr>
          <p:cNvSpPr/>
          <p:nvPr/>
        </p:nvSpPr>
        <p:spPr>
          <a:xfrm>
            <a:off x="7192869" y="3938482"/>
            <a:ext cx="1573443" cy="544066"/>
          </a:xfrm>
          <a:prstGeom prst="donut">
            <a:avLst>
              <a:gd name="adj" fmla="val 0"/>
            </a:avLst>
          </a:prstGeom>
        </p:spPr>
        <p:style>
          <a:lnRef idx="2">
            <a:schemeClr val="accent6"/>
          </a:lnRef>
          <a:fillRef idx="1">
            <a:schemeClr val="lt1"/>
          </a:fillRef>
          <a:effectRef idx="0">
            <a:schemeClr val="accent6"/>
          </a:effectRef>
          <a:fontRef idx="minor">
            <a:schemeClr val="dk1"/>
          </a:fontRef>
        </p:style>
        <p:txBody>
          <a:bodyPr rtlCol="1" anchor="ctr"/>
          <a:lstStyle/>
          <a:p>
            <a:pPr algn="ctr"/>
            <a:endParaRPr lang="ar-SA" dirty="0">
              <a:solidFill>
                <a:schemeClr val="tx1"/>
              </a:solidFill>
            </a:endParaRPr>
          </a:p>
        </p:txBody>
      </p:sp>
      <p:sp>
        <p:nvSpPr>
          <p:cNvPr id="9" name="Footer Placeholder 8">
            <a:extLst>
              <a:ext uri="{FF2B5EF4-FFF2-40B4-BE49-F238E27FC236}">
                <a16:creationId xmlns:a16="http://schemas.microsoft.com/office/drawing/2014/main" id="{38100CED-D4D1-4352-ABC7-1B47682EB8B3}"/>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53258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C92D87-6B65-4A4A-9B23-6A4E4190CFF5}"/>
              </a:ext>
            </a:extLst>
          </p:cNvPr>
          <p:cNvSpPr>
            <a:spLocks noGrp="1"/>
          </p:cNvSpPr>
          <p:nvPr>
            <p:ph type="title"/>
          </p:nvPr>
        </p:nvSpPr>
        <p:spPr>
          <a:xfrm>
            <a:off x="838200" y="365125"/>
            <a:ext cx="10515600" cy="1325563"/>
          </a:xfrm>
        </p:spPr>
        <p:txBody>
          <a:bodyPr>
            <a:normAutofit/>
          </a:bodyPr>
          <a:lstStyle/>
          <a:p>
            <a:r>
              <a:rPr lang="en-US" sz="4800" dirty="0">
                <a:latin typeface="Georgia Pro" panose="02040502050405020303" pitchFamily="18" charset="0"/>
              </a:rPr>
              <a:t>RF Wireless Communication</a:t>
            </a:r>
            <a:endParaRPr lang="ar-SA" sz="4800" dirty="0">
              <a:latin typeface="Georgia Pro" panose="02040502050405020303" pitchFamily="18" charset="0"/>
            </a:endParaRP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3892D46-1CC0-45CD-B841-9C8BE21E30C9}"/>
              </a:ext>
            </a:extLst>
          </p:cNvPr>
          <p:cNvSpPr>
            <a:spLocks noGrp="1"/>
          </p:cNvSpPr>
          <p:nvPr>
            <p:ph idx="1"/>
          </p:nvPr>
        </p:nvSpPr>
        <p:spPr>
          <a:xfrm>
            <a:off x="838200" y="1929384"/>
            <a:ext cx="10515600" cy="4251960"/>
          </a:xfrm>
        </p:spPr>
        <p:txBody>
          <a:bodyPr>
            <a:normAutofit/>
          </a:bodyPr>
          <a:lstStyle/>
          <a:p>
            <a:pPr marL="0" indent="0">
              <a:buNone/>
            </a:pPr>
            <a:r>
              <a:rPr lang="en-US" sz="2400" dirty="0">
                <a:solidFill>
                  <a:schemeClr val="accent2"/>
                </a:solidFill>
              </a:rPr>
              <a:t>4. Wireless channel propagation:</a:t>
            </a:r>
          </a:p>
          <a:p>
            <a:pPr>
              <a:buFont typeface="Wingdings" pitchFamily="64" charset="2"/>
              <a:buChar char="§"/>
              <a:defRPr/>
            </a:pPr>
            <a:r>
              <a:rPr lang="en-US" sz="2400" dirty="0"/>
              <a:t>The transmitted waveform travels through the channel</a:t>
            </a:r>
          </a:p>
          <a:p>
            <a:pPr>
              <a:buFont typeface="Wingdings" pitchFamily="64" charset="2"/>
              <a:buChar char="§"/>
              <a:defRPr/>
            </a:pPr>
            <a:r>
              <a:rPr lang="en-US" sz="2400" dirty="0"/>
              <a:t>Meanwhile, the waveform is attenuated and distorted by several wireless channel effects</a:t>
            </a:r>
            <a:endParaRPr lang="en-US" sz="2400" dirty="0">
              <a:solidFill>
                <a:srgbClr val="66FF33"/>
              </a:solidFill>
            </a:endParaRPr>
          </a:p>
          <a:p>
            <a:pPr marL="0" indent="0">
              <a:buNone/>
            </a:pPr>
            <a:endParaRPr lang="ar-SA" sz="2400" dirty="0"/>
          </a:p>
          <a:p>
            <a:endParaRPr lang="ar-SA" sz="2200" dirty="0"/>
          </a:p>
        </p:txBody>
      </p:sp>
      <p:pic>
        <p:nvPicPr>
          <p:cNvPr id="6" name="Picture 5" descr="Diagram&#10;&#10;Description automatically generated">
            <a:extLst>
              <a:ext uri="{FF2B5EF4-FFF2-40B4-BE49-F238E27FC236}">
                <a16:creationId xmlns:a16="http://schemas.microsoft.com/office/drawing/2014/main" id="{9BB2B769-86A9-4C6A-AC5D-430BAA03BC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603" y="3487567"/>
            <a:ext cx="5270771" cy="2927500"/>
          </a:xfrm>
          <a:prstGeom prst="rect">
            <a:avLst/>
          </a:prstGeom>
        </p:spPr>
      </p:pic>
      <p:sp>
        <p:nvSpPr>
          <p:cNvPr id="7" name="Circle: Hollow 6">
            <a:extLst>
              <a:ext uri="{FF2B5EF4-FFF2-40B4-BE49-F238E27FC236}">
                <a16:creationId xmlns:a16="http://schemas.microsoft.com/office/drawing/2014/main" id="{11105177-B8BD-4AE0-8551-55F9510F5825}"/>
              </a:ext>
            </a:extLst>
          </p:cNvPr>
          <p:cNvSpPr/>
          <p:nvPr/>
        </p:nvSpPr>
        <p:spPr>
          <a:xfrm rot="16200000">
            <a:off x="8435529" y="4299394"/>
            <a:ext cx="1416939" cy="666750"/>
          </a:xfrm>
          <a:prstGeom prst="donut">
            <a:avLst>
              <a:gd name="adj" fmla="val 0"/>
            </a:avLst>
          </a:prstGeom>
        </p:spPr>
        <p:style>
          <a:lnRef idx="2">
            <a:schemeClr val="accent6"/>
          </a:lnRef>
          <a:fillRef idx="1">
            <a:schemeClr val="lt1"/>
          </a:fillRef>
          <a:effectRef idx="0">
            <a:schemeClr val="accent6"/>
          </a:effectRef>
          <a:fontRef idx="minor">
            <a:schemeClr val="dk1"/>
          </a:fontRef>
        </p:style>
        <p:txBody>
          <a:bodyPr rtlCol="1" anchor="ctr"/>
          <a:lstStyle/>
          <a:p>
            <a:pPr algn="ctr"/>
            <a:endParaRPr lang="ar-SA" dirty="0">
              <a:solidFill>
                <a:schemeClr val="tx1"/>
              </a:solidFill>
            </a:endParaRPr>
          </a:p>
        </p:txBody>
      </p:sp>
      <p:sp>
        <p:nvSpPr>
          <p:cNvPr id="9" name="Footer Placeholder 8">
            <a:extLst>
              <a:ext uri="{FF2B5EF4-FFF2-40B4-BE49-F238E27FC236}">
                <a16:creationId xmlns:a16="http://schemas.microsoft.com/office/drawing/2014/main" id="{B18CDD2D-7187-43D8-A5FA-F8849B39AA4F}"/>
              </a:ext>
            </a:extLst>
          </p:cNvPr>
          <p:cNvSpPr>
            <a:spLocks noGrp="1"/>
          </p:cNvSpPr>
          <p:nvPr>
            <p:ph type="ftr" sz="quarter" idx="11"/>
          </p:nvPr>
        </p:nvSpPr>
        <p:spPr/>
        <p:txBody>
          <a:bodyPr/>
          <a:lstStyle/>
          <a:p>
            <a:r>
              <a:rPr lang="en-US"/>
              <a:t>Dr. Sami S. AI-Wakeel </a:t>
            </a:r>
            <a:endParaRPr lang="ar-SA"/>
          </a:p>
        </p:txBody>
      </p:sp>
    </p:spTree>
    <p:extLst>
      <p:ext uri="{BB962C8B-B14F-4D97-AF65-F5344CB8AC3E}">
        <p14:creationId xmlns:p14="http://schemas.microsoft.com/office/powerpoint/2010/main" val="363242172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RCE" val="\documentclass{slides}\pagestyle{empty}&#10;\newcommand{\Precv}{P_\mathrm{recv}}&#10;\newcommand{\Ptrans}{P_\mathrm{tx}}&#10;\usepackage{ams}&#10;\usepackage{amsmath}&#10;\begin{document}&#10;\begin{equation*}&#10;  \label{eq:ch-commprot-physical-layer-friis-free-space}&#10;  \begin{split}&#10;    \Precv(d) = &amp; \frac{\Ptrans \cdot G_t \cdot G_r \cdot \lambda^2} {(4&#10;      \pi)^2 \cdot d^2 \cdot L} \\&#10;    = &amp; \frac{\Ptrans \cdot G_t \cdot G_r&#10;      \cdot \lambda^2} {(4 \pi)^2 \cdot d_0^2 \cdot L} \cdot \left(&#10;      \frac{d_0}{d} \right)^2 = \Precv(d_0) \cdot \left( \frac{d_0}{d}&#10;    \right)^2&#10;         \end{split}&#10;\end{equation*}&#10;&#10;\end{document}&#10;"/>
  <p:tag name="EXTERNALNAME" val="txp_fig"/>
  <p:tag name="BLEND" val="False"/>
  <p:tag name="TRANSPARENT" val="False"/>
  <p:tag name="KEEPFILES" val="False"/>
  <p:tag name="DEBUGPAUSE" val="False"/>
  <p:tag name="RESOLUTION" val="1200"/>
  <p:tag name="TIMEOUT" val="(none)"/>
  <p:tag name="BOXWIDTH" val="434"/>
  <p:tag name="BOXHEIGHT" val="395"/>
  <p:tag name="BOXFONT" val="10"/>
  <p:tag name="BOXWRAP" val="False"/>
  <p:tag name="WORKAROUNDTRANSPARENCYBUG" val="False"/>
  <p:tag name="ALLOWFONTSUBSTITUTION" val="False"/>
  <p:tag name="BITMAPFORMAT" val="pngmono"/>
  <p:tag name="ORIGWIDTH" val="524"/>
  <p:tag name="PICTUREFILESIZE" val="59011"/>
</p:tagLst>
</file>

<file path=ppt/tags/tag2.xml><?xml version="1.0" encoding="utf-8"?>
<p:tagLst xmlns:a="http://schemas.openxmlformats.org/drawingml/2006/main" xmlns:r="http://schemas.openxmlformats.org/officeDocument/2006/relationships" xmlns:p="http://schemas.openxmlformats.org/presentationml/2006/main">
  <p:tag name="SOURCE" val="\documentclass{slides}\pagestyle{empty}&#10;\newcommand{\Precv}{P_\mathrm{recv}}&#10;\newcommand{\Ptrans}{P_\mathrm{tx}}&#10;\usepackage{ams}&#10;\usepackage{amsmath}&#10;\begin{document}&#10;$$  \Precv(d) = \Precv(d_0) \cdot \left( \frac{d_0}{d} \right)^\gamma&#10;$$&#10;\end{document}&#10;"/>
  <p:tag name="EXTERNALNAME" val="txp_fig"/>
  <p:tag name="BLEND" val="False"/>
  <p:tag name="TRANSPARENT" val="False"/>
  <p:tag name="KEEPFILES" val="False"/>
  <p:tag name="DEBUGPAUSE" val="False"/>
  <p:tag name="RESOLUTION" val="1200"/>
  <p:tag name="TIMEOUT" val="(none)"/>
  <p:tag name="BOXWIDTH" val="434"/>
  <p:tag name="BOXHEIGHT" val="395"/>
  <p:tag name="BOXFONT" val="10"/>
  <p:tag name="BOXWRAP" val="False"/>
  <p:tag name="WORKAROUNDTRANSPARENCYBUG" val="False"/>
  <p:tag name="ALLOWFONTSUBSTITUTION" val="False"/>
  <p:tag name="BITMAPFORMAT" val="pngmono"/>
  <p:tag name="ORIGWIDTH" val="274"/>
  <p:tag name="PICTUREFILESIZE" val="18361"/>
</p:tagLst>
</file>

<file path=ppt/tags/tag3.xml><?xml version="1.0" encoding="utf-8"?>
<p:tagLst xmlns:a="http://schemas.openxmlformats.org/drawingml/2006/main" xmlns:r="http://schemas.openxmlformats.org/officeDocument/2006/relationships" xmlns:p="http://schemas.openxmlformats.org/presentationml/2006/main">
  <p:tag name="SOURCE" val="\documentclass{slides}\pagestyle{empty}&#10;\newcommand{\Precv}{P_\mathrm{recv}}&#10;\newcommand{\Ptrans}{P_\mathrm{tx}}&#10;\newcommand{\PL}{\mathrm{PL}}&#10;\newcommand{\db}{\mathrm{dB}}&#10;\usepackage{ams}&#10;\usepackage{amsmath}&#10;\begin{document}&#10;$$  &#10;  \PL(d) [\db] \; = \; \PL(d_0) [\db] \; &#10;                + 10  \gamma \log_{10}\left(\frac{d}{d_0}\right)&#10;$$&#10;\end{document}&#10;"/>
  <p:tag name="EXTERNALNAME" val="txp_fig"/>
  <p:tag name="BLEND" val="False"/>
  <p:tag name="TRANSPARENT" val="False"/>
  <p:tag name="KEEPFILES" val="False"/>
  <p:tag name="DEBUGPAUSE" val="False"/>
  <p:tag name="RESOLUTION" val="1200"/>
  <p:tag name="TIMEOUT" val="(none)"/>
  <p:tag name="BOXWIDTH" val="434"/>
  <p:tag name="BOXHEIGHT" val="395"/>
  <p:tag name="BOXFONT" val="10"/>
  <p:tag name="BOXWRAP" val="False"/>
  <p:tag name="WORKAROUNDTRANSPARENCYBUG" val="False"/>
  <p:tag name="ALLOWFONTSUBSTITUTION" val="False"/>
  <p:tag name="BITMAPFORMAT" val="pngmono"/>
  <p:tag name="ORIGWIDTH" val="434"/>
  <p:tag name="PICTUREFILESIZE" val="24380"/>
</p:tagLst>
</file>

<file path=ppt/tags/tag4.xml><?xml version="1.0" encoding="utf-8"?>
<p:tagLst xmlns:a="http://schemas.openxmlformats.org/drawingml/2006/main" xmlns:r="http://schemas.openxmlformats.org/officeDocument/2006/relationships" xmlns:p="http://schemas.openxmlformats.org/presentationml/2006/main">
  <p:tag name="SOURCE" val="\documentclass{slides}\pagestyle{empty}&#10;\newcommand{\Precv}{P_\mathrm{recv}}&#10;\newcommand{\Ptrans}{P_\mathrm{tx}}&#10;\newcommand{\PL}{\mathrm{PL}}&#10;\newcommand{\db}{\mathrm{dB}}&#10;\usepackage{ams}&#10;\usepackage{amsmath}&#10;\begin{document}&#10;$$  &#10;  \PL (d) [\db] \; = \; \PL(d_0) [\db] \; &#10;                + 10 \gamma  \log_{10}\left(\frac{d}{d_0}\right)&#10;                + X_\sigma [\db]&#10;$$&#10;\end{document}&#10;"/>
  <p:tag name="EXTERNALNAME" val="txp_fig"/>
  <p:tag name="BLEND" val="False"/>
  <p:tag name="TRANSPARENT" val="False"/>
  <p:tag name="KEEPFILES" val="False"/>
  <p:tag name="DEBUGPAUSE" val="False"/>
  <p:tag name="RESOLUTION" val="1200"/>
  <p:tag name="TIMEOUT" val="(none)"/>
  <p:tag name="BOXWIDTH" val="434"/>
  <p:tag name="BOXHEIGHT" val="395"/>
  <p:tag name="BOXFONT" val="10"/>
  <p:tag name="BOXWRAP" val="False"/>
  <p:tag name="WORKAROUNDTRANSPARENCYBUG" val="False"/>
  <p:tag name="ALLOWFONTSUBSTITUTION" val="False"/>
  <p:tag name="BITMAPFORMAT" val="pngmono"/>
  <p:tag name="ORIGWIDTH" val="517"/>
  <p:tag name="PICTUREFILESIZE" val="3017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TotalTime>
  <Words>3093</Words>
  <Application>Microsoft Office PowerPoint</Application>
  <PresentationFormat>Widescreen</PresentationFormat>
  <Paragraphs>353</Paragraphs>
  <Slides>55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55</vt:i4>
      </vt:variant>
    </vt:vector>
  </HeadingPairs>
  <TitlesOfParts>
    <vt:vector size="66" baseType="lpstr">
      <vt:lpstr>Aldhabi</vt:lpstr>
      <vt:lpstr>Arial</vt:lpstr>
      <vt:lpstr>Calibri</vt:lpstr>
      <vt:lpstr>Calibri Light</vt:lpstr>
      <vt:lpstr>Cambria Math</vt:lpstr>
      <vt:lpstr>Comic Sans MS</vt:lpstr>
      <vt:lpstr>Georgia Pro</vt:lpstr>
      <vt:lpstr>Monotype Sorts</vt:lpstr>
      <vt:lpstr>Symbol</vt:lpstr>
      <vt:lpstr>Wingdings</vt:lpstr>
      <vt:lpstr>Office Theme</vt:lpstr>
      <vt:lpstr>Physical Layer</vt:lpstr>
      <vt:lpstr>Chapter 4</vt:lpstr>
      <vt:lpstr>Outline</vt:lpstr>
      <vt:lpstr>Physical Layer Technologies</vt:lpstr>
      <vt:lpstr>RF Wireless Communication</vt:lpstr>
      <vt:lpstr>RF Wireless Communication</vt:lpstr>
      <vt:lpstr>RF Wireless Communication</vt:lpstr>
      <vt:lpstr>RF Wireless Communication</vt:lpstr>
      <vt:lpstr>RF Wireless Communication</vt:lpstr>
      <vt:lpstr>Channel coding (error control coding)</vt:lpstr>
      <vt:lpstr>Block Codes</vt:lpstr>
      <vt:lpstr>Block Codes</vt:lpstr>
      <vt:lpstr>Channel coding (error control coding)</vt:lpstr>
      <vt:lpstr>Modulation</vt:lpstr>
      <vt:lpstr>Modulation Schemes</vt:lpstr>
      <vt:lpstr>Receiver: Demodulation</vt:lpstr>
      <vt:lpstr>Wireless Channel Effects</vt:lpstr>
      <vt:lpstr>Sources of distortion in wireless communication</vt:lpstr>
      <vt:lpstr>Attenuation</vt:lpstr>
      <vt:lpstr>Attenuation</vt:lpstr>
      <vt:lpstr>Attenuation</vt:lpstr>
      <vt:lpstr>Attenuation</vt:lpstr>
      <vt:lpstr>Attenuation</vt:lpstr>
      <vt:lpstr>Attenuation</vt:lpstr>
      <vt:lpstr>Multi-path Effects</vt:lpstr>
      <vt:lpstr>Multi-path Effects</vt:lpstr>
      <vt:lpstr>Multi-path Effects</vt:lpstr>
      <vt:lpstr>Multi-path</vt:lpstr>
      <vt:lpstr>Channel Error Rate</vt:lpstr>
      <vt:lpstr>Channel Error Rate</vt:lpstr>
      <vt:lpstr>Channel Error Rate</vt:lpstr>
      <vt:lpstr>Symbols and Bit Errors</vt:lpstr>
      <vt:lpstr>Symbols and Bit Errors</vt:lpstr>
      <vt:lpstr>Noise Floor</vt:lpstr>
      <vt:lpstr>Bit Error Rate</vt:lpstr>
      <vt:lpstr>Bit Error Rate</vt:lpstr>
      <vt:lpstr>Bit Error Rate</vt:lpstr>
      <vt:lpstr>Channel models for WSNs</vt:lpstr>
      <vt:lpstr>Channel Models</vt:lpstr>
      <vt:lpstr>Non-line-of-sight</vt:lpstr>
      <vt:lpstr>Non-line-of-sight</vt:lpstr>
      <vt:lpstr>Channel Model for WSN</vt:lpstr>
      <vt:lpstr>Channel Model for WSN</vt:lpstr>
      <vt:lpstr>Channel Model for WSN</vt:lpstr>
      <vt:lpstr>Channel Model for WSN</vt:lpstr>
      <vt:lpstr>Channel Model for WSN</vt:lpstr>
      <vt:lpstr>Channel Models – Digital </vt:lpstr>
      <vt:lpstr>Channel Models – Digital </vt:lpstr>
      <vt:lpstr>PHY Layer Standards</vt:lpstr>
      <vt:lpstr>IEEE 802.15.4</vt:lpstr>
      <vt:lpstr>Radio spectrum for communication </vt:lpstr>
      <vt:lpstr>Frequency allocation </vt:lpstr>
      <vt:lpstr>Example: US frequency allocation</vt:lpstr>
      <vt:lpstr>Transmitting Data Using Radio Waves</vt:lpstr>
      <vt:lpstr>Existing transceivers used in WSNs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Physical Layer</dc:title>
  <dc:creator>manar alqahtani</dc:creator>
  <cp:lastModifiedBy>Sami AlWakeel, PhD.</cp:lastModifiedBy>
  <cp:revision>8</cp:revision>
  <dcterms:created xsi:type="dcterms:W3CDTF">2021-10-25T22:36:32Z</dcterms:created>
  <dcterms:modified xsi:type="dcterms:W3CDTF">2022-09-28T19:59:01Z</dcterms:modified>
</cp:coreProperties>
</file>